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1"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1BBDCF-EEC8-40E0-99F6-0FC1F32DC2CB}" type="datetimeFigureOut">
              <a:rPr lang="it-IT" smtClean="0"/>
              <a:pPr/>
              <a:t>12/12/2019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0FED9C-4E55-4DF6-9154-F280F9848AB6}"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B2B3C142-0161-4341-A765-139E70E7CD4E}" type="datetime1">
              <a:rPr lang="it-IT" smtClean="0"/>
              <a:pPr/>
              <a:t>12/12/2019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06A711-54B3-4FCD-BA61-AE71441C4FCC}" type="datetime1">
              <a:rPr lang="it-IT" smtClean="0"/>
              <a:pPr/>
              <a:t>12/12/2019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CAAC258-A5E9-4077-B838-480D508A0BE5}" type="datetime1">
              <a:rPr lang="it-IT" smtClean="0"/>
              <a:pPr/>
              <a:t>12/12/2019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355132C-25C2-4DA1-AEE7-7394C9AC0363}" type="datetime1">
              <a:rPr lang="it-IT" smtClean="0"/>
              <a:pPr/>
              <a:t>12/12/2019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6891E7D-E212-49D3-A0EE-9DC97323A77B}" type="datetime1">
              <a:rPr lang="it-IT" smtClean="0"/>
              <a:pPr/>
              <a:t>12/12/2019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2B33E409-9579-42E2-8544-367F2B356AF2}" type="datetime1">
              <a:rPr lang="it-IT" smtClean="0"/>
              <a:pPr/>
              <a:t>12/12/2019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1D39480-9D37-4756-B1E8-EE84A80B5729}"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A21F5540-E764-463A-ADDC-6D6FB7EBED9C}" type="datetime1">
              <a:rPr lang="it-IT" smtClean="0"/>
              <a:pPr/>
              <a:t>12/12/2019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1D39480-9D37-4756-B1E8-EE84A80B5729}"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607DFED7-3AEA-4CE8-8A0B-7274889CAC72}" type="datetime1">
              <a:rPr lang="it-IT" smtClean="0"/>
              <a:pPr/>
              <a:t>12/12/2019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1D39480-9D37-4756-B1E8-EE84A80B5729}"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42D1AF9-4E4A-414C-8849-49818C011087}" type="datetime1">
              <a:rPr lang="it-IT" smtClean="0"/>
              <a:pPr/>
              <a:t>12/12/2019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1D39480-9D37-4756-B1E8-EE84A80B5729}"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7E2CADE-57DE-4972-A11C-B35060D0603D}" type="datetime1">
              <a:rPr lang="it-IT" smtClean="0"/>
              <a:pPr/>
              <a:t>12/12/2019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1D39480-9D37-4756-B1E8-EE84A80B5729}"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15E1172-D8A4-4892-B856-B52BDD3AAB56}" type="datetime1">
              <a:rPr lang="it-IT" smtClean="0"/>
              <a:pPr/>
              <a:t>12/12/2019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1D39480-9D37-4756-B1E8-EE84A80B5729}"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7D76F2-7E3B-4DF0-A5C0-B592F3BFE371}" type="datetime1">
              <a:rPr lang="it-IT" smtClean="0"/>
              <a:pPr/>
              <a:t>12/12/2019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D39480-9D37-4756-B1E8-EE84A80B5729}"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8.jpeg"/><Relationship Id="rId1" Type="http://schemas.openxmlformats.org/officeDocument/2006/relationships/slideLayout" Target="../slideLayouts/slideLayout1.xml"/><Relationship Id="rId4" Type="http://schemas.openxmlformats.org/officeDocument/2006/relationships/image" Target="../media/image30.jpeg"/></Relationships>
</file>

<file path=ppt/slides/_rels/slide29.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36.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188640"/>
            <a:ext cx="7772400" cy="1080119"/>
          </a:xfrm>
        </p:spPr>
        <p:txBody>
          <a:bodyPr>
            <a:normAutofit fontScale="90000"/>
          </a:bodyPr>
          <a:lstStyle/>
          <a:p>
            <a:r>
              <a:rPr lang="it-IT" b="1" cap="all" dirty="0" smtClean="0"/>
              <a:t/>
            </a:r>
            <a:br>
              <a:rPr lang="it-IT" b="1" cap="all" dirty="0" smtClean="0"/>
            </a:br>
            <a:r>
              <a:rPr lang="it-IT" b="1" cap="all" dirty="0" smtClean="0">
                <a:solidFill>
                  <a:srgbClr val="FF0000"/>
                </a:solidFill>
              </a:rPr>
              <a:t>IMMIGRAZIONE</a:t>
            </a:r>
            <a:r>
              <a:rPr lang="it-IT" b="1" cap="all" dirty="0">
                <a:solidFill>
                  <a:srgbClr val="FF0000"/>
                </a:solidFill>
              </a:rPr>
              <a:t>, ACCOGLIENZA E INTEGRAZIONE</a:t>
            </a:r>
            <a:r>
              <a:rPr lang="it-IT" b="1" dirty="0">
                <a:solidFill>
                  <a:srgbClr val="FF0000"/>
                </a:solidFill>
              </a:rPr>
              <a:t/>
            </a:r>
            <a:br>
              <a:rPr lang="it-IT" b="1" dirty="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4725144"/>
            <a:ext cx="8640960" cy="1152128"/>
          </a:xfrm>
          <a:solidFill>
            <a:schemeClr val="accent1">
              <a:lumMod val="20000"/>
              <a:lumOff val="80000"/>
            </a:schemeClr>
          </a:solidFill>
          <a:ln w="25400">
            <a:solidFill>
              <a:srgbClr val="FF0000"/>
            </a:solidFill>
          </a:ln>
        </p:spPr>
        <p:txBody>
          <a:bodyPr>
            <a:noAutofit/>
          </a:bodyPr>
          <a:lstStyle/>
          <a:p>
            <a:r>
              <a:rPr lang="it-IT" sz="2400" b="1" dirty="0">
                <a:solidFill>
                  <a:srgbClr val="002060"/>
                </a:solidFill>
              </a:rPr>
              <a:t>“Il veleno del razzismo continua a insinuarsi nelle fratture della società e in quelle tra i popoli. Crea barriere e allarga le divisioni. Compito di ogni civiltà è evitare che si rigeneri”. </a:t>
            </a:r>
            <a:r>
              <a:rPr lang="it-IT" sz="2400" b="1" dirty="0" smtClean="0">
                <a:solidFill>
                  <a:srgbClr val="002060"/>
                </a:solidFill>
              </a:rPr>
              <a:t> </a:t>
            </a:r>
            <a:r>
              <a:rPr lang="it-IT" sz="2400" b="1" i="1" dirty="0" smtClean="0">
                <a:solidFill>
                  <a:srgbClr val="002060"/>
                </a:solidFill>
              </a:rPr>
              <a:t>(S. Mattarella)</a:t>
            </a:r>
            <a:endParaRPr lang="it-IT" sz="2400" b="1" i="1" dirty="0">
              <a:solidFill>
                <a:srgbClr val="002060"/>
              </a:solidFill>
            </a:endParaRPr>
          </a:p>
        </p:txBody>
      </p:sp>
      <p:sp>
        <p:nvSpPr>
          <p:cNvPr id="4" name="CasellaDiTesto 3"/>
          <p:cNvSpPr txBox="1"/>
          <p:nvPr/>
        </p:nvSpPr>
        <p:spPr>
          <a:xfrm>
            <a:off x="251520" y="5949280"/>
            <a:ext cx="8640960" cy="400110"/>
          </a:xfrm>
          <a:prstGeom prst="rect">
            <a:avLst/>
          </a:prstGeom>
          <a:noFill/>
        </p:spPr>
        <p:txBody>
          <a:bodyPr wrap="square" rtlCol="0">
            <a:spAutoFit/>
          </a:bodyPr>
          <a:lstStyle/>
          <a:p>
            <a:pPr algn="ctr"/>
            <a:r>
              <a:rPr lang="it-IT" sz="2000" b="1" dirty="0" smtClean="0"/>
              <a:t>Prof. Francesco Cannizzaro Specialista in Pedagogia, Bioetica e Sessuologia</a:t>
            </a:r>
            <a:endParaRPr lang="it-IT" sz="2000" b="1" dirty="0"/>
          </a:p>
        </p:txBody>
      </p:sp>
      <p:sp>
        <p:nvSpPr>
          <p:cNvPr id="5" name="Segnaposto data 4"/>
          <p:cNvSpPr>
            <a:spLocks noGrp="1"/>
          </p:cNvSpPr>
          <p:nvPr>
            <p:ph type="dt" sz="half" idx="10"/>
          </p:nvPr>
        </p:nvSpPr>
        <p:spPr/>
        <p:txBody>
          <a:bodyPr/>
          <a:lstStyle/>
          <a:p>
            <a:fld id="{F522E0BF-9AD1-48F1-8144-9CCAB0203956}" type="datetime1">
              <a:rPr lang="it-IT" smtClean="0"/>
              <a:pPr/>
              <a:t>12/12/2019</a:t>
            </a:fld>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1</a:t>
            </a:fld>
            <a:endParaRPr lang="it-IT"/>
          </a:p>
        </p:txBody>
      </p:sp>
      <p:pic>
        <p:nvPicPr>
          <p:cNvPr id="1026" name="Picture 2" descr="C:\Users\Master\Desktop\Immigrati\i1.jpg"/>
          <p:cNvPicPr>
            <a:picLocks noChangeAspect="1" noChangeArrowheads="1"/>
          </p:cNvPicPr>
          <p:nvPr/>
        </p:nvPicPr>
        <p:blipFill>
          <a:blip r:embed="rId2" cstate="print"/>
          <a:srcRect/>
          <a:stretch>
            <a:fillRect/>
          </a:stretch>
        </p:blipFill>
        <p:spPr bwMode="auto">
          <a:xfrm>
            <a:off x="2339752" y="1484784"/>
            <a:ext cx="4428492" cy="2952328"/>
          </a:xfrm>
          <a:prstGeom prst="rect">
            <a:avLst/>
          </a:prstGeom>
          <a:noFill/>
          <a:ln w="25400">
            <a:solidFill>
              <a:schemeClr val="accent1"/>
            </a:solid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080119"/>
          </a:xfrm>
        </p:spPr>
        <p:txBody>
          <a:bodyPr>
            <a:normAutofit fontScale="90000"/>
          </a:bodyPr>
          <a:lstStyle/>
          <a:p>
            <a:r>
              <a:rPr lang="it-IT" b="1" cap="all" dirty="0" smtClean="0"/>
              <a:t/>
            </a:r>
            <a:br>
              <a:rPr lang="it-IT" b="1" cap="all" dirty="0" smtClean="0"/>
            </a:br>
            <a:r>
              <a:rPr lang="it-IT" sz="3600" b="1" cap="all" dirty="0" smtClean="0">
                <a:solidFill>
                  <a:srgbClr val="FF0000"/>
                </a:solidFill>
              </a:rPr>
              <a:t>IMMIGRAZIONE</a:t>
            </a:r>
            <a:r>
              <a:rPr lang="it-IT" sz="3600" b="1" cap="all" dirty="0">
                <a:solidFill>
                  <a:srgbClr val="FF0000"/>
                </a:solidFill>
              </a:rPr>
              <a:t>, ACCOGLIENZA E INTEGRAZIONE</a:t>
            </a:r>
            <a:r>
              <a:rPr lang="it-IT" b="1" dirty="0">
                <a:solidFill>
                  <a:srgbClr val="FF0000"/>
                </a:solidFill>
              </a:rPr>
              <a:t/>
            </a:r>
            <a:br>
              <a:rPr lang="it-IT" b="1" dirty="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772816"/>
            <a:ext cx="8640960" cy="2304256"/>
          </a:xfrm>
          <a:solidFill>
            <a:schemeClr val="accent1">
              <a:lumMod val="20000"/>
              <a:lumOff val="80000"/>
            </a:schemeClr>
          </a:solidFill>
          <a:ln w="25400">
            <a:solidFill>
              <a:schemeClr val="accent1"/>
            </a:solidFill>
          </a:ln>
        </p:spPr>
        <p:txBody>
          <a:bodyPr>
            <a:noAutofit/>
          </a:bodyPr>
          <a:lstStyle/>
          <a:p>
            <a:pPr algn="just"/>
            <a:r>
              <a:rPr lang="it-IT" sz="2000" b="1" dirty="0" smtClean="0">
                <a:solidFill>
                  <a:srgbClr val="FF0000"/>
                </a:solidFill>
              </a:rPr>
              <a:t>La situazione in Italia è grave </a:t>
            </a:r>
            <a:r>
              <a:rPr lang="it-IT" sz="2000" dirty="0" smtClean="0">
                <a:solidFill>
                  <a:schemeClr val="tx1"/>
                </a:solidFill>
              </a:rPr>
              <a:t>e dall’Europa non ci possiamo aspettare alcun aiuto: allo stato attuale delle cose infatti, come lo storico </a:t>
            </a:r>
            <a:r>
              <a:rPr lang="it-IT" sz="2000" b="1" dirty="0" err="1" smtClean="0">
                <a:solidFill>
                  <a:schemeClr val="tx1"/>
                </a:solidFill>
              </a:rPr>
              <a:t>Niall</a:t>
            </a:r>
            <a:r>
              <a:rPr lang="it-IT" sz="2000" b="1" dirty="0" smtClean="0">
                <a:solidFill>
                  <a:schemeClr val="tx1"/>
                </a:solidFill>
              </a:rPr>
              <a:t> Ferguson </a:t>
            </a:r>
            <a:r>
              <a:rPr lang="it-IT" sz="2000" dirty="0" smtClean="0">
                <a:solidFill>
                  <a:schemeClr val="tx1"/>
                </a:solidFill>
              </a:rPr>
              <a:t>nota, la crisi migratoria di cui soffre l’Europa rischia di essere il motivo principale del suo prossimo smembramento.  </a:t>
            </a:r>
          </a:p>
          <a:p>
            <a:pPr algn="just"/>
            <a:r>
              <a:rPr lang="it-IT" sz="2000" b="1" dirty="0" smtClean="0">
                <a:solidFill>
                  <a:srgbClr val="FF0000"/>
                </a:solidFill>
              </a:rPr>
              <a:t>Oltre ai disagi </a:t>
            </a:r>
            <a:r>
              <a:rPr lang="it-IT" sz="2000" dirty="0" smtClean="0">
                <a:solidFill>
                  <a:schemeClr val="tx1"/>
                </a:solidFill>
              </a:rPr>
              <a:t>di cui soffre la popolazione, a causa della passata gestione inefficiente e venale del fenomeno, la criminalità è in aumento e alcuni episodi sono preoccupanti. </a:t>
            </a:r>
            <a:endParaRPr lang="it-IT" sz="2000" dirty="0">
              <a:solidFill>
                <a:schemeClr val="tx1"/>
              </a:solidFill>
            </a:endParaRPr>
          </a:p>
        </p:txBody>
      </p:sp>
      <p:sp>
        <p:nvSpPr>
          <p:cNvPr id="5" name="Segnaposto data 4"/>
          <p:cNvSpPr>
            <a:spLocks noGrp="1"/>
          </p:cNvSpPr>
          <p:nvPr>
            <p:ph type="dt" sz="half" idx="10"/>
          </p:nvPr>
        </p:nvSpPr>
        <p:spPr/>
        <p:txBody>
          <a:bodyPr/>
          <a:lstStyle/>
          <a:p>
            <a:fld id="{F89BB33C-E15D-48C3-96A8-CEDAC37BB82F}" type="datetime1">
              <a:rPr lang="it-IT" smtClean="0"/>
              <a:pPr/>
              <a:t>12/12/2019</a:t>
            </a:fld>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10</a:t>
            </a:fld>
            <a:endParaRPr lang="it-IT"/>
          </a:p>
        </p:txBody>
      </p:sp>
      <p:sp>
        <p:nvSpPr>
          <p:cNvPr id="7" name="CasellaDiTesto 6"/>
          <p:cNvSpPr txBox="1"/>
          <p:nvPr/>
        </p:nvSpPr>
        <p:spPr>
          <a:xfrm>
            <a:off x="971600" y="1124744"/>
            <a:ext cx="7200800" cy="461665"/>
          </a:xfrm>
          <a:prstGeom prst="rect">
            <a:avLst/>
          </a:prstGeom>
          <a:noFill/>
        </p:spPr>
        <p:txBody>
          <a:bodyPr wrap="square" rtlCol="0">
            <a:spAutoFit/>
          </a:bodyPr>
          <a:lstStyle/>
          <a:p>
            <a:pPr algn="ctr"/>
            <a:r>
              <a:rPr lang="it-IT" sz="2400" b="1" dirty="0" smtClean="0">
                <a:solidFill>
                  <a:srgbClr val="0070C0"/>
                </a:solidFill>
              </a:rPr>
              <a:t>La crisi migratoria, un rischio per l’Europa</a:t>
            </a:r>
            <a:endParaRPr lang="it-IT" sz="2400" b="1" dirty="0">
              <a:solidFill>
                <a:srgbClr val="0070C0"/>
              </a:solidFill>
            </a:endParaRPr>
          </a:p>
        </p:txBody>
      </p:sp>
      <p:pic>
        <p:nvPicPr>
          <p:cNvPr id="9218" name="Picture 2" descr="C:\Users\Master\Desktop\Immigrati\i25.jpg"/>
          <p:cNvPicPr>
            <a:picLocks noChangeAspect="1" noChangeArrowheads="1"/>
          </p:cNvPicPr>
          <p:nvPr/>
        </p:nvPicPr>
        <p:blipFill>
          <a:blip r:embed="rId2" cstate="print"/>
          <a:srcRect/>
          <a:stretch>
            <a:fillRect/>
          </a:stretch>
        </p:blipFill>
        <p:spPr bwMode="auto">
          <a:xfrm>
            <a:off x="2699792" y="4293096"/>
            <a:ext cx="3860065" cy="208823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9218"/>
                                        </p:tgtEl>
                                        <p:attrNameLst>
                                          <p:attrName>style.visibility</p:attrName>
                                        </p:attrNameLst>
                                      </p:cBhvr>
                                      <p:to>
                                        <p:strVal val="visible"/>
                                      </p:to>
                                    </p:set>
                                    <p:animEffect transition="in" filter="wheel(4)">
                                      <p:cBhvr>
                                        <p:cTn id="14" dur="2000"/>
                                        <p:tgtEl>
                                          <p:spTgt spid="9218"/>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080119"/>
          </a:xfrm>
        </p:spPr>
        <p:txBody>
          <a:bodyPr>
            <a:normAutofit fontScale="90000"/>
          </a:bodyPr>
          <a:lstStyle/>
          <a:p>
            <a:r>
              <a:rPr lang="it-IT" b="1" cap="all" dirty="0" smtClean="0"/>
              <a:t/>
            </a:r>
            <a:br>
              <a:rPr lang="it-IT" b="1" cap="all" dirty="0" smtClean="0"/>
            </a:br>
            <a:r>
              <a:rPr lang="it-IT" sz="3600" b="1" cap="all" dirty="0" smtClean="0">
                <a:solidFill>
                  <a:srgbClr val="FF0000"/>
                </a:solidFill>
              </a:rPr>
              <a:t>IMMIGRAZIONE</a:t>
            </a:r>
            <a:r>
              <a:rPr lang="it-IT" sz="3600" b="1" cap="all" dirty="0">
                <a:solidFill>
                  <a:srgbClr val="FF0000"/>
                </a:solidFill>
              </a:rPr>
              <a:t>, ACCOGLIENZA E INTEGRAZIONE</a:t>
            </a:r>
            <a:r>
              <a:rPr lang="it-IT" b="1" dirty="0">
                <a:solidFill>
                  <a:srgbClr val="FF0000"/>
                </a:solidFill>
              </a:rPr>
              <a:t/>
            </a:r>
            <a:br>
              <a:rPr lang="it-IT" b="1" dirty="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772816"/>
            <a:ext cx="8640960" cy="1944216"/>
          </a:xfrm>
          <a:solidFill>
            <a:schemeClr val="accent1">
              <a:lumMod val="20000"/>
              <a:lumOff val="80000"/>
            </a:schemeClr>
          </a:solidFill>
          <a:ln w="25400">
            <a:solidFill>
              <a:schemeClr val="accent1"/>
            </a:solidFill>
          </a:ln>
        </p:spPr>
        <p:txBody>
          <a:bodyPr>
            <a:noAutofit/>
          </a:bodyPr>
          <a:lstStyle/>
          <a:p>
            <a:pPr algn="just"/>
            <a:r>
              <a:rPr lang="it-IT" sz="2000" b="1" dirty="0" smtClean="0">
                <a:solidFill>
                  <a:srgbClr val="FF0000"/>
                </a:solidFill>
              </a:rPr>
              <a:t>È indispensabile e urgente </a:t>
            </a:r>
            <a:r>
              <a:rPr lang="it-IT" sz="2000" dirty="0" smtClean="0">
                <a:solidFill>
                  <a:schemeClr val="tx1"/>
                </a:solidFill>
              </a:rPr>
              <a:t>contrastare l’immigrazione illegale e i trafficanti nell’ambito del rispetto dei diritti umani. </a:t>
            </a:r>
          </a:p>
          <a:p>
            <a:pPr algn="just"/>
            <a:r>
              <a:rPr lang="it-IT" sz="2000" b="1" dirty="0" smtClean="0">
                <a:solidFill>
                  <a:srgbClr val="FF0000"/>
                </a:solidFill>
              </a:rPr>
              <a:t>Sarebbe crudele </a:t>
            </a:r>
            <a:r>
              <a:rPr lang="it-IT" sz="2000" dirty="0" smtClean="0">
                <a:solidFill>
                  <a:schemeClr val="tx1"/>
                </a:solidFill>
              </a:rPr>
              <a:t>sia nei confronti degli immigrati, che finirebbero per ingrossare le fila di schiavi, spacciatori e bande criminali, sia nei confronti degli italiani, accogliere indiscriminatamente chi non è interessato ad una partecipazione attiva e produttiva nella società.</a:t>
            </a:r>
          </a:p>
          <a:p>
            <a:pPr algn="just"/>
            <a:r>
              <a:rPr lang="it-IT" sz="2000" dirty="0" smtClean="0"/>
              <a:t/>
            </a:r>
            <a:br>
              <a:rPr lang="it-IT" sz="2000" dirty="0" smtClean="0"/>
            </a:br>
            <a:endParaRPr lang="it-IT" sz="2000" dirty="0"/>
          </a:p>
        </p:txBody>
      </p:sp>
      <p:sp>
        <p:nvSpPr>
          <p:cNvPr id="5" name="Segnaposto data 4"/>
          <p:cNvSpPr>
            <a:spLocks noGrp="1"/>
          </p:cNvSpPr>
          <p:nvPr>
            <p:ph type="dt" sz="half" idx="10"/>
          </p:nvPr>
        </p:nvSpPr>
        <p:spPr/>
        <p:txBody>
          <a:bodyPr/>
          <a:lstStyle/>
          <a:p>
            <a:fld id="{CEFB7DC0-49D9-42C9-90D0-CFF8AED7988B}" type="datetime1">
              <a:rPr lang="it-IT" smtClean="0"/>
              <a:pPr/>
              <a:t>12/12/2019</a:t>
            </a:fld>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11</a:t>
            </a:fld>
            <a:endParaRPr lang="it-IT"/>
          </a:p>
        </p:txBody>
      </p:sp>
      <p:sp>
        <p:nvSpPr>
          <p:cNvPr id="7" name="CasellaDiTesto 6"/>
          <p:cNvSpPr txBox="1"/>
          <p:nvPr/>
        </p:nvSpPr>
        <p:spPr>
          <a:xfrm>
            <a:off x="971600" y="1124744"/>
            <a:ext cx="7200800" cy="461665"/>
          </a:xfrm>
          <a:prstGeom prst="rect">
            <a:avLst/>
          </a:prstGeom>
          <a:noFill/>
        </p:spPr>
        <p:txBody>
          <a:bodyPr wrap="square" rtlCol="0">
            <a:spAutoFit/>
          </a:bodyPr>
          <a:lstStyle/>
          <a:p>
            <a:pPr algn="ctr"/>
            <a:r>
              <a:rPr lang="it-IT" sz="2400" b="1" dirty="0" smtClean="0">
                <a:solidFill>
                  <a:srgbClr val="0070C0"/>
                </a:solidFill>
              </a:rPr>
              <a:t>Non si può accogliere tutti indiscriminatamente</a:t>
            </a:r>
            <a:endParaRPr lang="it-IT" sz="2400" b="1" dirty="0">
              <a:solidFill>
                <a:srgbClr val="0070C0"/>
              </a:solidFill>
            </a:endParaRPr>
          </a:p>
        </p:txBody>
      </p:sp>
      <p:pic>
        <p:nvPicPr>
          <p:cNvPr id="10242" name="Picture 2" descr="C:\Users\Master\Desktop\Immigrati\i9.jpg"/>
          <p:cNvPicPr>
            <a:picLocks noChangeAspect="1" noChangeArrowheads="1"/>
          </p:cNvPicPr>
          <p:nvPr/>
        </p:nvPicPr>
        <p:blipFill>
          <a:blip r:embed="rId2" cstate="print"/>
          <a:srcRect/>
          <a:stretch>
            <a:fillRect/>
          </a:stretch>
        </p:blipFill>
        <p:spPr bwMode="auto">
          <a:xfrm>
            <a:off x="1331640" y="3933056"/>
            <a:ext cx="6668377" cy="2304256"/>
          </a:xfrm>
          <a:prstGeom prst="rect">
            <a:avLst/>
          </a:prstGeom>
          <a:noFill/>
          <a:ln w="25400">
            <a:solidFill>
              <a:schemeClr val="accent1">
                <a:shade val="95000"/>
                <a:satMod val="105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0242"/>
                                        </p:tgtEl>
                                        <p:attrNameLst>
                                          <p:attrName>style.visibility</p:attrName>
                                        </p:attrNameLst>
                                      </p:cBhvr>
                                      <p:to>
                                        <p:strVal val="visible"/>
                                      </p:to>
                                    </p:set>
                                    <p:animEffect transition="in" filter="wheel(4)">
                                      <p:cBhvr>
                                        <p:cTn id="14" dur="2000"/>
                                        <p:tgtEl>
                                          <p:spTgt spid="1024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080119"/>
          </a:xfrm>
        </p:spPr>
        <p:txBody>
          <a:bodyPr>
            <a:normAutofit fontScale="90000"/>
          </a:bodyPr>
          <a:lstStyle/>
          <a:p>
            <a:r>
              <a:rPr lang="it-IT" b="1" cap="all" dirty="0" smtClean="0"/>
              <a:t/>
            </a:r>
            <a:br>
              <a:rPr lang="it-IT" b="1" cap="all" dirty="0" smtClean="0"/>
            </a:br>
            <a:r>
              <a:rPr lang="it-IT" sz="3600" b="1" cap="all" dirty="0" smtClean="0">
                <a:solidFill>
                  <a:srgbClr val="FF0000"/>
                </a:solidFill>
              </a:rPr>
              <a:t>IMMIGRAZIONE</a:t>
            </a:r>
            <a:r>
              <a:rPr lang="it-IT" sz="3600" b="1" cap="all" dirty="0">
                <a:solidFill>
                  <a:srgbClr val="FF0000"/>
                </a:solidFill>
              </a:rPr>
              <a:t>, ACCOGLIENZA E INTEGRAZIONE</a:t>
            </a:r>
            <a:r>
              <a:rPr lang="it-IT" b="1" dirty="0">
                <a:solidFill>
                  <a:srgbClr val="FF0000"/>
                </a:solidFill>
              </a:rPr>
              <a:t/>
            </a:r>
            <a:br>
              <a:rPr lang="it-IT" b="1" dirty="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772816"/>
            <a:ext cx="8640960" cy="2592288"/>
          </a:xfrm>
          <a:solidFill>
            <a:schemeClr val="accent1">
              <a:lumMod val="20000"/>
              <a:lumOff val="80000"/>
            </a:schemeClr>
          </a:solidFill>
          <a:ln w="25400">
            <a:solidFill>
              <a:schemeClr val="accent1"/>
            </a:solidFill>
          </a:ln>
        </p:spPr>
        <p:txBody>
          <a:bodyPr>
            <a:noAutofit/>
          </a:bodyPr>
          <a:lstStyle/>
          <a:p>
            <a:pPr algn="just"/>
            <a:r>
              <a:rPr lang="it-IT" sz="2000" b="1" dirty="0" smtClean="0">
                <a:solidFill>
                  <a:srgbClr val="FF0000"/>
                </a:solidFill>
              </a:rPr>
              <a:t>Singapore negli anni ‘90, </a:t>
            </a:r>
            <a:r>
              <a:rPr lang="it-IT" sz="2000" dirty="0" smtClean="0">
                <a:solidFill>
                  <a:schemeClr val="tx1"/>
                </a:solidFill>
              </a:rPr>
              <a:t>ebbe necessità di aumentare la manodopera per gestire il suo spettacolare sviluppo. Si costruirono quindi edifici popolari per ospitare l’influsso di migranti, avendo cura di assegnare le abitazioni di uno stesso piano e di uno stesso palazzo ad etnie diverse (cinesi, malesi, indù, indonesiani ), per diversificare gli insediamenti e incoraggiare l’integrazione. </a:t>
            </a:r>
          </a:p>
          <a:p>
            <a:pPr algn="just"/>
            <a:r>
              <a:rPr lang="it-IT" sz="2000" b="1" dirty="0" smtClean="0">
                <a:solidFill>
                  <a:srgbClr val="FF0000"/>
                </a:solidFill>
              </a:rPr>
              <a:t>L’Italia ha fatto esattamente l’opposto, </a:t>
            </a:r>
            <a:r>
              <a:rPr lang="it-IT" sz="2000" dirty="0" smtClean="0">
                <a:solidFill>
                  <a:schemeClr val="tx1"/>
                </a:solidFill>
              </a:rPr>
              <a:t>creando ghetti di triste memoria, dove è difficile persino fornire servizi sociali essenziali e dove la polizia stessa ha paura di entrare, dimenticando che il multiculturalismo è l’antitesi dell’integrazione.</a:t>
            </a:r>
          </a:p>
          <a:p>
            <a:pPr algn="just"/>
            <a:r>
              <a:rPr lang="it-IT" sz="2000" dirty="0" smtClean="0"/>
              <a:t/>
            </a:r>
            <a:br>
              <a:rPr lang="it-IT" sz="2000" dirty="0" smtClean="0"/>
            </a:br>
            <a:r>
              <a:rPr lang="it-IT" sz="2000" dirty="0" smtClean="0"/>
              <a:t/>
            </a:r>
            <a:br>
              <a:rPr lang="it-IT" sz="2000" dirty="0" smtClean="0"/>
            </a:br>
            <a:endParaRPr lang="it-IT" sz="2000" dirty="0"/>
          </a:p>
        </p:txBody>
      </p:sp>
      <p:sp>
        <p:nvSpPr>
          <p:cNvPr id="5" name="Segnaposto data 4"/>
          <p:cNvSpPr>
            <a:spLocks noGrp="1"/>
          </p:cNvSpPr>
          <p:nvPr>
            <p:ph type="dt" sz="half" idx="10"/>
          </p:nvPr>
        </p:nvSpPr>
        <p:spPr/>
        <p:txBody>
          <a:bodyPr/>
          <a:lstStyle/>
          <a:p>
            <a:fld id="{24D19E64-5043-4250-ABD5-DD79BF38AD31}" type="datetime1">
              <a:rPr lang="it-IT" smtClean="0"/>
              <a:pPr/>
              <a:t>12/12/2019</a:t>
            </a:fld>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12</a:t>
            </a:fld>
            <a:endParaRPr lang="it-IT"/>
          </a:p>
        </p:txBody>
      </p:sp>
      <p:sp>
        <p:nvSpPr>
          <p:cNvPr id="7" name="CasellaDiTesto 6"/>
          <p:cNvSpPr txBox="1"/>
          <p:nvPr/>
        </p:nvSpPr>
        <p:spPr>
          <a:xfrm>
            <a:off x="971600" y="1124744"/>
            <a:ext cx="7200800" cy="461665"/>
          </a:xfrm>
          <a:prstGeom prst="rect">
            <a:avLst/>
          </a:prstGeom>
          <a:noFill/>
        </p:spPr>
        <p:txBody>
          <a:bodyPr wrap="square" rtlCol="0">
            <a:spAutoFit/>
          </a:bodyPr>
          <a:lstStyle/>
          <a:p>
            <a:pPr algn="ctr"/>
            <a:r>
              <a:rPr lang="it-IT" sz="2400" b="1" dirty="0" smtClean="0">
                <a:solidFill>
                  <a:srgbClr val="0070C0"/>
                </a:solidFill>
              </a:rPr>
              <a:t>Ghetti, privi di servizi sociali essenziali</a:t>
            </a:r>
            <a:endParaRPr lang="it-IT" sz="2400" b="1" dirty="0">
              <a:solidFill>
                <a:srgbClr val="0070C0"/>
              </a:solidFill>
            </a:endParaRPr>
          </a:p>
        </p:txBody>
      </p:sp>
      <p:pic>
        <p:nvPicPr>
          <p:cNvPr id="1026" name="Picture 2" descr="C:\Users\Master\Desktop\Raccolta foto\foto PPT\Immigrati\b1.jpg"/>
          <p:cNvPicPr>
            <a:picLocks noChangeAspect="1" noChangeArrowheads="1"/>
          </p:cNvPicPr>
          <p:nvPr/>
        </p:nvPicPr>
        <p:blipFill>
          <a:blip r:embed="rId2" cstate="print"/>
          <a:srcRect/>
          <a:stretch>
            <a:fillRect/>
          </a:stretch>
        </p:blipFill>
        <p:spPr bwMode="auto">
          <a:xfrm>
            <a:off x="6228184" y="4437112"/>
            <a:ext cx="1944216" cy="1944216"/>
          </a:xfrm>
          <a:prstGeom prst="rect">
            <a:avLst/>
          </a:prstGeom>
          <a:noFill/>
          <a:ln w="25400">
            <a:solidFill>
              <a:schemeClr val="accent1"/>
            </a:solidFill>
          </a:ln>
        </p:spPr>
      </p:pic>
      <p:pic>
        <p:nvPicPr>
          <p:cNvPr id="1027" name="Picture 3" descr="C:\Users\Master\Desktop\Raccolta foto\foto PPT\Immigrati\b2.jpg"/>
          <p:cNvPicPr>
            <a:picLocks noChangeAspect="1" noChangeArrowheads="1"/>
          </p:cNvPicPr>
          <p:nvPr/>
        </p:nvPicPr>
        <p:blipFill>
          <a:blip r:embed="rId3" cstate="print"/>
          <a:srcRect/>
          <a:stretch>
            <a:fillRect/>
          </a:stretch>
        </p:blipFill>
        <p:spPr bwMode="auto">
          <a:xfrm>
            <a:off x="971600" y="4437111"/>
            <a:ext cx="3168352" cy="1901011"/>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027"/>
                                        </p:tgtEl>
                                        <p:attrNameLst>
                                          <p:attrName>style.visibility</p:attrName>
                                        </p:attrNameLst>
                                      </p:cBhvr>
                                      <p:to>
                                        <p:strVal val="visible"/>
                                      </p:to>
                                    </p:set>
                                    <p:animEffect transition="in" filter="wheel(4)">
                                      <p:cBhvr>
                                        <p:cTn id="14" dur="2000"/>
                                        <p:tgtEl>
                                          <p:spTgt spid="1027"/>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4" fill="hold" nodeType="clickEffect">
                                  <p:stCondLst>
                                    <p:cond delay="0"/>
                                  </p:stCondLst>
                                  <p:childTnLst>
                                    <p:set>
                                      <p:cBhvr>
                                        <p:cTn id="18" dur="1" fill="hold">
                                          <p:stCondLst>
                                            <p:cond delay="0"/>
                                          </p:stCondLst>
                                        </p:cTn>
                                        <p:tgtEl>
                                          <p:spTgt spid="1026"/>
                                        </p:tgtEl>
                                        <p:attrNameLst>
                                          <p:attrName>style.visibility</p:attrName>
                                        </p:attrNameLst>
                                      </p:cBhvr>
                                      <p:to>
                                        <p:strVal val="visible"/>
                                      </p:to>
                                    </p:set>
                                    <p:animEffect transition="in" filter="wheel(4)">
                                      <p:cBhvr>
                                        <p:cTn id="19" dur="2000"/>
                                        <p:tgtEl>
                                          <p:spTgt spid="1026"/>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fade">
                                      <p:cBhvr>
                                        <p:cTn id="24" dur="1000"/>
                                        <p:tgtEl>
                                          <p:spTgt spid="3">
                                            <p:txEl>
                                              <p:pRg st="0" end="0"/>
                                            </p:txEl>
                                          </p:spTgt>
                                        </p:tgtEl>
                                      </p:cBhvr>
                                    </p:animEffect>
                                    <p:anim calcmode="lin" valueType="num">
                                      <p:cBhvr>
                                        <p:cTn id="2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Effect transition="in" filter="fade">
                                      <p:cBhvr>
                                        <p:cTn id="31" dur="1000"/>
                                        <p:tgtEl>
                                          <p:spTgt spid="3">
                                            <p:txEl>
                                              <p:pRg st="1" end="1"/>
                                            </p:txEl>
                                          </p:spTgt>
                                        </p:tgtEl>
                                      </p:cBhvr>
                                    </p:animEffect>
                                    <p:anim calcmode="lin" valueType="num">
                                      <p:cBhvr>
                                        <p:cTn id="3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080119"/>
          </a:xfrm>
        </p:spPr>
        <p:txBody>
          <a:bodyPr>
            <a:normAutofit fontScale="90000"/>
          </a:bodyPr>
          <a:lstStyle/>
          <a:p>
            <a:r>
              <a:rPr lang="it-IT" b="1" cap="all" dirty="0" smtClean="0"/>
              <a:t/>
            </a:r>
            <a:br>
              <a:rPr lang="it-IT" b="1" cap="all" dirty="0" smtClean="0"/>
            </a:br>
            <a:r>
              <a:rPr lang="it-IT" sz="3600" b="1" cap="all" dirty="0" smtClean="0">
                <a:solidFill>
                  <a:srgbClr val="FF0000"/>
                </a:solidFill>
              </a:rPr>
              <a:t>IMMIGRAZIONE</a:t>
            </a:r>
            <a:r>
              <a:rPr lang="it-IT" sz="3600" b="1" cap="all" dirty="0">
                <a:solidFill>
                  <a:srgbClr val="FF0000"/>
                </a:solidFill>
              </a:rPr>
              <a:t>, ACCOGLIENZA E INTEGRAZIONE</a:t>
            </a:r>
            <a:r>
              <a:rPr lang="it-IT" b="1" dirty="0">
                <a:solidFill>
                  <a:srgbClr val="FF0000"/>
                </a:solidFill>
              </a:rPr>
              <a:t/>
            </a:r>
            <a:br>
              <a:rPr lang="it-IT" b="1" dirty="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772816"/>
            <a:ext cx="8640960" cy="1656184"/>
          </a:xfrm>
          <a:solidFill>
            <a:schemeClr val="accent1">
              <a:lumMod val="20000"/>
              <a:lumOff val="80000"/>
            </a:schemeClr>
          </a:solidFill>
          <a:ln w="25400">
            <a:solidFill>
              <a:schemeClr val="accent1"/>
            </a:solidFill>
          </a:ln>
        </p:spPr>
        <p:txBody>
          <a:bodyPr>
            <a:noAutofit/>
          </a:bodyPr>
          <a:lstStyle/>
          <a:p>
            <a:pPr algn="just"/>
            <a:r>
              <a:rPr lang="it-IT" sz="2000" b="1" dirty="0" smtClean="0">
                <a:solidFill>
                  <a:srgbClr val="FF0000"/>
                </a:solidFill>
              </a:rPr>
              <a:t>Chi si preoccupa del calo demografico </a:t>
            </a:r>
            <a:r>
              <a:rPr lang="it-IT" sz="2000" dirty="0" smtClean="0">
                <a:solidFill>
                  <a:schemeClr val="tx1"/>
                </a:solidFill>
              </a:rPr>
              <a:t>deve comprendere che alcune politiche, anche se auspicabili, possono essere applicate solo quando le condizioni lo permettono: </a:t>
            </a:r>
            <a:r>
              <a:rPr lang="it-IT" sz="2000" b="1" dirty="0" smtClean="0">
                <a:solidFill>
                  <a:schemeClr val="tx1"/>
                </a:solidFill>
              </a:rPr>
              <a:t>stabilizzata l’economia</a:t>
            </a:r>
            <a:r>
              <a:rPr lang="it-IT" sz="2000" dirty="0" smtClean="0">
                <a:solidFill>
                  <a:schemeClr val="tx1"/>
                </a:solidFill>
              </a:rPr>
              <a:t>, </a:t>
            </a:r>
            <a:r>
              <a:rPr lang="it-IT" sz="2000" b="1" dirty="0" smtClean="0">
                <a:solidFill>
                  <a:schemeClr val="tx1"/>
                </a:solidFill>
              </a:rPr>
              <a:t>diminuita la disoccupazione</a:t>
            </a:r>
            <a:r>
              <a:rPr lang="it-IT" sz="2000" dirty="0" smtClean="0">
                <a:solidFill>
                  <a:schemeClr val="tx1"/>
                </a:solidFill>
              </a:rPr>
              <a:t>, </a:t>
            </a:r>
            <a:r>
              <a:rPr lang="it-IT" sz="2000" b="1" dirty="0" smtClean="0">
                <a:solidFill>
                  <a:schemeClr val="tx1"/>
                </a:solidFill>
              </a:rPr>
              <a:t>migliorata la situazione dell’edilizia</a:t>
            </a:r>
            <a:r>
              <a:rPr lang="it-IT" sz="2000" dirty="0" smtClean="0">
                <a:solidFill>
                  <a:schemeClr val="tx1"/>
                </a:solidFill>
              </a:rPr>
              <a:t>, l’Italia sarà in grado di gestire al meglio l’immigrazione legale.</a:t>
            </a:r>
            <a:endParaRPr lang="it-IT" sz="2000" dirty="0"/>
          </a:p>
        </p:txBody>
      </p:sp>
      <p:sp>
        <p:nvSpPr>
          <p:cNvPr id="5" name="Segnaposto data 4"/>
          <p:cNvSpPr>
            <a:spLocks noGrp="1"/>
          </p:cNvSpPr>
          <p:nvPr>
            <p:ph type="dt" sz="half" idx="10"/>
          </p:nvPr>
        </p:nvSpPr>
        <p:spPr/>
        <p:txBody>
          <a:bodyPr/>
          <a:lstStyle/>
          <a:p>
            <a:fld id="{52DEDBCA-BF85-42A0-A3D8-56C9B23FEA1D}" type="datetime1">
              <a:rPr lang="it-IT" smtClean="0"/>
              <a:pPr/>
              <a:t>12/12/2019</a:t>
            </a:fld>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13</a:t>
            </a:fld>
            <a:endParaRPr lang="it-IT"/>
          </a:p>
        </p:txBody>
      </p:sp>
      <p:sp>
        <p:nvSpPr>
          <p:cNvPr id="7" name="CasellaDiTesto 6"/>
          <p:cNvSpPr txBox="1"/>
          <p:nvPr/>
        </p:nvSpPr>
        <p:spPr>
          <a:xfrm>
            <a:off x="971600" y="1124744"/>
            <a:ext cx="7200800" cy="461665"/>
          </a:xfrm>
          <a:prstGeom prst="rect">
            <a:avLst/>
          </a:prstGeom>
          <a:noFill/>
        </p:spPr>
        <p:txBody>
          <a:bodyPr wrap="square" rtlCol="0">
            <a:spAutoFit/>
          </a:bodyPr>
          <a:lstStyle/>
          <a:p>
            <a:pPr algn="ctr"/>
            <a:r>
              <a:rPr lang="it-IT" sz="2400" b="1" dirty="0" smtClean="0">
                <a:solidFill>
                  <a:srgbClr val="0070C0"/>
                </a:solidFill>
              </a:rPr>
              <a:t>L’immigrazione legale rimane ancora un miraggio</a:t>
            </a:r>
            <a:endParaRPr lang="it-IT" sz="2400" b="1" dirty="0">
              <a:solidFill>
                <a:srgbClr val="0070C0"/>
              </a:solidFill>
            </a:endParaRPr>
          </a:p>
        </p:txBody>
      </p:sp>
      <p:pic>
        <p:nvPicPr>
          <p:cNvPr id="12290" name="Picture 2" descr="C:\Users\Master\Desktop\Immigrati\i46.jpg"/>
          <p:cNvPicPr>
            <a:picLocks noChangeAspect="1" noChangeArrowheads="1"/>
          </p:cNvPicPr>
          <p:nvPr/>
        </p:nvPicPr>
        <p:blipFill>
          <a:blip r:embed="rId2" cstate="print"/>
          <a:srcRect/>
          <a:stretch>
            <a:fillRect/>
          </a:stretch>
        </p:blipFill>
        <p:spPr bwMode="auto">
          <a:xfrm>
            <a:off x="2555776" y="3645024"/>
            <a:ext cx="3888432" cy="2864379"/>
          </a:xfrm>
          <a:prstGeom prst="rect">
            <a:avLst/>
          </a:prstGeom>
          <a:noFill/>
          <a:ln w="25400">
            <a:solidFill>
              <a:schemeClr val="accent1">
                <a:shade val="95000"/>
                <a:satMod val="105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2290"/>
                                        </p:tgtEl>
                                        <p:attrNameLst>
                                          <p:attrName>style.visibility</p:attrName>
                                        </p:attrNameLst>
                                      </p:cBhvr>
                                      <p:to>
                                        <p:strVal val="visible"/>
                                      </p:to>
                                    </p:set>
                                    <p:animEffect transition="in" filter="wheel(4)">
                                      <p:cBhvr>
                                        <p:cTn id="14" dur="2000"/>
                                        <p:tgtEl>
                                          <p:spTgt spid="12290"/>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080119"/>
          </a:xfrm>
        </p:spPr>
        <p:txBody>
          <a:bodyPr>
            <a:normAutofit fontScale="90000"/>
          </a:bodyPr>
          <a:lstStyle/>
          <a:p>
            <a:r>
              <a:rPr lang="it-IT" b="1" cap="all" dirty="0" smtClean="0"/>
              <a:t/>
            </a:r>
            <a:br>
              <a:rPr lang="it-IT" b="1" cap="all" dirty="0" smtClean="0"/>
            </a:br>
            <a:r>
              <a:rPr lang="it-IT" sz="3600" b="1" cap="all" dirty="0" smtClean="0">
                <a:solidFill>
                  <a:srgbClr val="FF0000"/>
                </a:solidFill>
              </a:rPr>
              <a:t>IMMIGRAZIONE</a:t>
            </a:r>
            <a:r>
              <a:rPr lang="it-IT" sz="3600" b="1" cap="all" dirty="0">
                <a:solidFill>
                  <a:srgbClr val="FF0000"/>
                </a:solidFill>
              </a:rPr>
              <a:t>, ACCOGLIENZA E INTEGRAZIONE</a:t>
            </a:r>
            <a:r>
              <a:rPr lang="it-IT" b="1" dirty="0">
                <a:solidFill>
                  <a:srgbClr val="FF0000"/>
                </a:solidFill>
              </a:rPr>
              <a:t/>
            </a:r>
            <a:br>
              <a:rPr lang="it-IT" b="1" dirty="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772816"/>
            <a:ext cx="8640960" cy="1656184"/>
          </a:xfrm>
          <a:solidFill>
            <a:schemeClr val="accent1">
              <a:lumMod val="20000"/>
              <a:lumOff val="80000"/>
            </a:schemeClr>
          </a:solidFill>
          <a:ln w="25400">
            <a:solidFill>
              <a:schemeClr val="accent1"/>
            </a:solidFill>
          </a:ln>
        </p:spPr>
        <p:txBody>
          <a:bodyPr>
            <a:noAutofit/>
          </a:bodyPr>
          <a:lstStyle/>
          <a:p>
            <a:pPr algn="just"/>
            <a:r>
              <a:rPr lang="it-IT" sz="2000" b="1" dirty="0" smtClean="0">
                <a:solidFill>
                  <a:srgbClr val="FF0000"/>
                </a:solidFill>
              </a:rPr>
              <a:t>Si potrebbero, a quel punto, </a:t>
            </a:r>
            <a:r>
              <a:rPr lang="it-IT" sz="2000" dirty="0" smtClean="0">
                <a:solidFill>
                  <a:schemeClr val="tx1"/>
                </a:solidFill>
              </a:rPr>
              <a:t>pubblicare</a:t>
            </a:r>
            <a:r>
              <a:rPr lang="it-IT" sz="2000" b="1" dirty="0" smtClean="0">
                <a:solidFill>
                  <a:srgbClr val="FF0000"/>
                </a:solidFill>
              </a:rPr>
              <a:t> </a:t>
            </a:r>
            <a:r>
              <a:rPr lang="it-IT" sz="2000" dirty="0" smtClean="0">
                <a:solidFill>
                  <a:schemeClr val="tx1"/>
                </a:solidFill>
              </a:rPr>
              <a:t>periodicamente tramite le ambasciate liste di qualifiche professionali di cui il paese è carente e di cui abbisogna, e così arricchire la collettività. </a:t>
            </a:r>
          </a:p>
          <a:p>
            <a:pPr algn="just"/>
            <a:r>
              <a:rPr lang="it-IT" sz="2000" b="1" dirty="0" smtClean="0">
                <a:solidFill>
                  <a:srgbClr val="FF0000"/>
                </a:solidFill>
              </a:rPr>
              <a:t>Condizioni migliori </a:t>
            </a:r>
            <a:r>
              <a:rPr lang="it-IT" sz="2000" dirty="0" smtClean="0">
                <a:solidFill>
                  <a:schemeClr val="tx1"/>
                </a:solidFill>
              </a:rPr>
              <a:t>incoraggerebbero famiglie più numerose e faciliterebbero  l’integrazione dei veri rifugiati e degli immigrati regolari.</a:t>
            </a:r>
            <a:endParaRPr lang="it-IT" sz="2000" dirty="0">
              <a:solidFill>
                <a:schemeClr val="tx1"/>
              </a:solidFill>
            </a:endParaRPr>
          </a:p>
        </p:txBody>
      </p:sp>
      <p:sp>
        <p:nvSpPr>
          <p:cNvPr id="5" name="Segnaposto data 4"/>
          <p:cNvSpPr>
            <a:spLocks noGrp="1"/>
          </p:cNvSpPr>
          <p:nvPr>
            <p:ph type="dt" sz="half" idx="10"/>
          </p:nvPr>
        </p:nvSpPr>
        <p:spPr/>
        <p:txBody>
          <a:bodyPr/>
          <a:lstStyle/>
          <a:p>
            <a:fld id="{38CA3ACD-78F2-4A28-8A8A-683186AE5B97}" type="datetime1">
              <a:rPr lang="it-IT" smtClean="0"/>
              <a:pPr/>
              <a:t>12/12/2019</a:t>
            </a:fld>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14</a:t>
            </a:fld>
            <a:endParaRPr lang="it-IT"/>
          </a:p>
        </p:txBody>
      </p:sp>
      <p:sp>
        <p:nvSpPr>
          <p:cNvPr id="7" name="CasellaDiTesto 6"/>
          <p:cNvSpPr txBox="1"/>
          <p:nvPr/>
        </p:nvSpPr>
        <p:spPr>
          <a:xfrm>
            <a:off x="251520" y="1124744"/>
            <a:ext cx="8640960" cy="461665"/>
          </a:xfrm>
          <a:prstGeom prst="rect">
            <a:avLst/>
          </a:prstGeom>
          <a:noFill/>
        </p:spPr>
        <p:txBody>
          <a:bodyPr wrap="square" rtlCol="0">
            <a:spAutoFit/>
          </a:bodyPr>
          <a:lstStyle/>
          <a:p>
            <a:pPr algn="ctr"/>
            <a:r>
              <a:rPr lang="it-IT" sz="2400" b="1" dirty="0" smtClean="0">
                <a:solidFill>
                  <a:srgbClr val="0070C0"/>
                </a:solidFill>
              </a:rPr>
              <a:t>Naturalmente, ai tanti slogan di oggi, dovrebbero seguire fatti</a:t>
            </a:r>
            <a:endParaRPr lang="it-IT" sz="2400" b="1" dirty="0">
              <a:solidFill>
                <a:srgbClr val="0070C0"/>
              </a:solidFill>
            </a:endParaRPr>
          </a:p>
        </p:txBody>
      </p:sp>
      <p:pic>
        <p:nvPicPr>
          <p:cNvPr id="13314" name="Picture 2" descr="C:\Users\Master\Desktop\Immigrati\i8.jpg"/>
          <p:cNvPicPr>
            <a:picLocks noChangeAspect="1" noChangeArrowheads="1"/>
          </p:cNvPicPr>
          <p:nvPr/>
        </p:nvPicPr>
        <p:blipFill>
          <a:blip r:embed="rId2" cstate="print"/>
          <a:srcRect/>
          <a:stretch>
            <a:fillRect/>
          </a:stretch>
        </p:blipFill>
        <p:spPr bwMode="auto">
          <a:xfrm>
            <a:off x="2411759" y="3645024"/>
            <a:ext cx="4256473" cy="2736304"/>
          </a:xfrm>
          <a:prstGeom prst="rect">
            <a:avLst/>
          </a:prstGeom>
          <a:noFill/>
          <a:ln w="25400">
            <a:solidFill>
              <a:schemeClr val="accent1">
                <a:shade val="95000"/>
                <a:satMod val="105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3314"/>
                                        </p:tgtEl>
                                        <p:attrNameLst>
                                          <p:attrName>style.visibility</p:attrName>
                                        </p:attrNameLst>
                                      </p:cBhvr>
                                      <p:to>
                                        <p:strVal val="visible"/>
                                      </p:to>
                                    </p:set>
                                    <p:animEffect transition="in" filter="wheel(4)">
                                      <p:cBhvr>
                                        <p:cTn id="14" dur="2000"/>
                                        <p:tgtEl>
                                          <p:spTgt spid="13314"/>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080119"/>
          </a:xfrm>
        </p:spPr>
        <p:txBody>
          <a:bodyPr>
            <a:normAutofit fontScale="90000"/>
          </a:bodyPr>
          <a:lstStyle/>
          <a:p>
            <a:r>
              <a:rPr lang="it-IT" b="1" cap="all" dirty="0" smtClean="0"/>
              <a:t/>
            </a:r>
            <a:br>
              <a:rPr lang="it-IT" b="1" cap="all" dirty="0" smtClean="0"/>
            </a:br>
            <a:r>
              <a:rPr lang="it-IT" sz="3600" b="1" cap="all" dirty="0" smtClean="0">
                <a:solidFill>
                  <a:srgbClr val="FF0000"/>
                </a:solidFill>
              </a:rPr>
              <a:t>IMMIGRAZIONE</a:t>
            </a:r>
            <a:r>
              <a:rPr lang="it-IT" sz="3600" b="1" cap="all" dirty="0">
                <a:solidFill>
                  <a:srgbClr val="FF0000"/>
                </a:solidFill>
              </a:rPr>
              <a:t>, ACCOGLIENZA E INTEGRAZIONE</a:t>
            </a:r>
            <a:r>
              <a:rPr lang="it-IT" b="1" dirty="0">
                <a:solidFill>
                  <a:srgbClr val="FF0000"/>
                </a:solidFill>
              </a:rPr>
              <a:t/>
            </a:r>
            <a:br>
              <a:rPr lang="it-IT" b="1" dirty="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772816"/>
            <a:ext cx="8640960" cy="1656184"/>
          </a:xfrm>
          <a:solidFill>
            <a:schemeClr val="accent1">
              <a:lumMod val="20000"/>
              <a:lumOff val="80000"/>
            </a:schemeClr>
          </a:solidFill>
          <a:ln w="25400">
            <a:solidFill>
              <a:schemeClr val="accent1"/>
            </a:solidFill>
          </a:ln>
        </p:spPr>
        <p:txBody>
          <a:bodyPr>
            <a:noAutofit/>
          </a:bodyPr>
          <a:lstStyle/>
          <a:p>
            <a:pPr algn="just"/>
            <a:r>
              <a:rPr lang="it-IT" sz="2000" b="1" dirty="0" smtClean="0">
                <a:solidFill>
                  <a:srgbClr val="FF0000"/>
                </a:solidFill>
              </a:rPr>
              <a:t>Mentre la retorica anti-immigrazione monta nel dibattito politico</a:t>
            </a:r>
            <a:r>
              <a:rPr lang="it-IT" sz="2000" dirty="0" smtClean="0">
                <a:solidFill>
                  <a:schemeClr val="tx1"/>
                </a:solidFill>
              </a:rPr>
              <a:t>, appiattendo il tema dell’accoglienza sul bisogno di sicurezza dei cittadini, il vero nodo della questione rimane lontano dai riflettori:</a:t>
            </a:r>
            <a:r>
              <a:rPr lang="it-IT" sz="2000" b="1" dirty="0" smtClean="0">
                <a:solidFill>
                  <a:schemeClr val="tx1"/>
                </a:solidFill>
              </a:rPr>
              <a:t> l’integrazione economica, sociale e culturale del migrante</a:t>
            </a:r>
            <a:r>
              <a:rPr lang="it-IT" sz="2000" dirty="0" smtClean="0">
                <a:solidFill>
                  <a:schemeClr val="tx1"/>
                </a:solidFill>
              </a:rPr>
              <a:t>, in un contesto che soffre il progressivo scollamento tra narrazione (spesso strumentale alla politica) e realtà dei fatti.</a:t>
            </a:r>
            <a:endParaRPr lang="it-IT" sz="2000" dirty="0">
              <a:solidFill>
                <a:schemeClr val="tx1"/>
              </a:solidFill>
            </a:endParaRPr>
          </a:p>
        </p:txBody>
      </p:sp>
      <p:sp>
        <p:nvSpPr>
          <p:cNvPr id="5" name="Segnaposto data 4"/>
          <p:cNvSpPr>
            <a:spLocks noGrp="1"/>
          </p:cNvSpPr>
          <p:nvPr>
            <p:ph type="dt" sz="half" idx="10"/>
          </p:nvPr>
        </p:nvSpPr>
        <p:spPr/>
        <p:txBody>
          <a:bodyPr/>
          <a:lstStyle/>
          <a:p>
            <a:fld id="{5032985B-5F2E-41D3-9501-7E69F36EB4C6}" type="datetime1">
              <a:rPr lang="it-IT" smtClean="0"/>
              <a:pPr/>
              <a:t>12/12/2019</a:t>
            </a:fld>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15</a:t>
            </a:fld>
            <a:endParaRPr lang="it-IT"/>
          </a:p>
        </p:txBody>
      </p:sp>
      <p:sp>
        <p:nvSpPr>
          <p:cNvPr id="7" name="CasellaDiTesto 6"/>
          <p:cNvSpPr txBox="1"/>
          <p:nvPr/>
        </p:nvSpPr>
        <p:spPr>
          <a:xfrm>
            <a:off x="251520" y="1124744"/>
            <a:ext cx="8640960" cy="461665"/>
          </a:xfrm>
          <a:prstGeom prst="rect">
            <a:avLst/>
          </a:prstGeom>
          <a:noFill/>
        </p:spPr>
        <p:txBody>
          <a:bodyPr wrap="square" rtlCol="0">
            <a:spAutoFit/>
          </a:bodyPr>
          <a:lstStyle/>
          <a:p>
            <a:pPr algn="ctr"/>
            <a:r>
              <a:rPr lang="it-IT" sz="2400" b="1" dirty="0" smtClean="0">
                <a:solidFill>
                  <a:srgbClr val="0070C0"/>
                </a:solidFill>
              </a:rPr>
              <a:t>Scollamento tra narrazione e realtà dei fatti</a:t>
            </a:r>
            <a:endParaRPr lang="it-IT" sz="2400" b="1" dirty="0">
              <a:solidFill>
                <a:srgbClr val="0070C0"/>
              </a:solidFill>
            </a:endParaRPr>
          </a:p>
        </p:txBody>
      </p:sp>
      <p:pic>
        <p:nvPicPr>
          <p:cNvPr id="14338" name="Picture 2" descr="C:\Users\Master\Desktop\Immigrati\i10.jpg"/>
          <p:cNvPicPr>
            <a:picLocks noChangeAspect="1" noChangeArrowheads="1"/>
          </p:cNvPicPr>
          <p:nvPr/>
        </p:nvPicPr>
        <p:blipFill>
          <a:blip r:embed="rId2" cstate="print"/>
          <a:srcRect/>
          <a:stretch>
            <a:fillRect/>
          </a:stretch>
        </p:blipFill>
        <p:spPr bwMode="auto">
          <a:xfrm>
            <a:off x="2483768" y="3645024"/>
            <a:ext cx="4248472" cy="2827165"/>
          </a:xfrm>
          <a:prstGeom prst="rect">
            <a:avLst/>
          </a:prstGeom>
          <a:noFill/>
          <a:ln w="25400">
            <a:solidFill>
              <a:schemeClr val="accent1">
                <a:shade val="95000"/>
                <a:satMod val="105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4338"/>
                                        </p:tgtEl>
                                        <p:attrNameLst>
                                          <p:attrName>style.visibility</p:attrName>
                                        </p:attrNameLst>
                                      </p:cBhvr>
                                      <p:to>
                                        <p:strVal val="visible"/>
                                      </p:to>
                                    </p:set>
                                    <p:animEffect transition="in" filter="wheel(4)">
                                      <p:cBhvr>
                                        <p:cTn id="14" dur="2000"/>
                                        <p:tgtEl>
                                          <p:spTgt spid="14338"/>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080119"/>
          </a:xfrm>
        </p:spPr>
        <p:txBody>
          <a:bodyPr>
            <a:normAutofit fontScale="90000"/>
          </a:bodyPr>
          <a:lstStyle/>
          <a:p>
            <a:r>
              <a:rPr lang="it-IT" b="1" cap="all" dirty="0" smtClean="0"/>
              <a:t/>
            </a:r>
            <a:br>
              <a:rPr lang="it-IT" b="1" cap="all" dirty="0" smtClean="0"/>
            </a:br>
            <a:r>
              <a:rPr lang="it-IT" sz="3600" b="1" cap="all" dirty="0" smtClean="0">
                <a:solidFill>
                  <a:srgbClr val="FF0000"/>
                </a:solidFill>
              </a:rPr>
              <a:t>IMMIGRAZIONE</a:t>
            </a:r>
            <a:r>
              <a:rPr lang="it-IT" sz="3600" b="1" cap="all" dirty="0">
                <a:solidFill>
                  <a:srgbClr val="FF0000"/>
                </a:solidFill>
              </a:rPr>
              <a:t>, ACCOGLIENZA E INTEGRAZIONE</a:t>
            </a:r>
            <a:r>
              <a:rPr lang="it-IT" b="1" dirty="0">
                <a:solidFill>
                  <a:srgbClr val="FF0000"/>
                </a:solidFill>
              </a:rPr>
              <a:t/>
            </a:r>
            <a:br>
              <a:rPr lang="it-IT" b="1" dirty="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772816"/>
            <a:ext cx="8640960" cy="2232248"/>
          </a:xfrm>
          <a:solidFill>
            <a:schemeClr val="accent1">
              <a:lumMod val="20000"/>
              <a:lumOff val="80000"/>
            </a:schemeClr>
          </a:solidFill>
          <a:ln w="25400">
            <a:solidFill>
              <a:schemeClr val="accent1"/>
            </a:solidFill>
          </a:ln>
        </p:spPr>
        <p:txBody>
          <a:bodyPr>
            <a:noAutofit/>
          </a:bodyPr>
          <a:lstStyle/>
          <a:p>
            <a:pPr algn="just"/>
            <a:r>
              <a:rPr lang="it-IT" sz="2000" b="1" dirty="0" smtClean="0">
                <a:solidFill>
                  <a:srgbClr val="FF0000"/>
                </a:solidFill>
              </a:rPr>
              <a:t>In un recente saggio, </a:t>
            </a:r>
            <a:r>
              <a:rPr lang="it-IT" sz="2000" dirty="0" err="1" smtClean="0">
                <a:solidFill>
                  <a:schemeClr val="tx1"/>
                </a:solidFill>
              </a:rPr>
              <a:t>Alesina</a:t>
            </a:r>
            <a:r>
              <a:rPr lang="it-IT" sz="2000" dirty="0" smtClean="0">
                <a:solidFill>
                  <a:schemeClr val="tx1"/>
                </a:solidFill>
              </a:rPr>
              <a:t>, </a:t>
            </a:r>
            <a:r>
              <a:rPr lang="it-IT" sz="2000" dirty="0" err="1" smtClean="0">
                <a:solidFill>
                  <a:schemeClr val="tx1"/>
                </a:solidFill>
              </a:rPr>
              <a:t>Miano</a:t>
            </a:r>
            <a:r>
              <a:rPr lang="it-IT" sz="2000" dirty="0" smtClean="0">
                <a:solidFill>
                  <a:schemeClr val="tx1"/>
                </a:solidFill>
              </a:rPr>
              <a:t> e </a:t>
            </a:r>
            <a:r>
              <a:rPr lang="it-IT" sz="2000" dirty="0" err="1" smtClean="0">
                <a:solidFill>
                  <a:schemeClr val="tx1"/>
                </a:solidFill>
              </a:rPr>
              <a:t>Stantcheva</a:t>
            </a:r>
            <a:r>
              <a:rPr lang="it-IT" sz="2000" dirty="0" smtClean="0">
                <a:solidFill>
                  <a:schemeClr val="tx1"/>
                </a:solidFill>
              </a:rPr>
              <a:t> descrivono </a:t>
            </a:r>
            <a:r>
              <a:rPr lang="it-IT" sz="2000" b="1" dirty="0" smtClean="0">
                <a:solidFill>
                  <a:schemeClr val="tx1"/>
                </a:solidFill>
              </a:rPr>
              <a:t>come gli italiani tendano a sovradimensionare di ben 16 punti la percentuale di migranti sul territorio </a:t>
            </a:r>
            <a:r>
              <a:rPr lang="it-IT" sz="2000" dirty="0" smtClean="0">
                <a:solidFill>
                  <a:schemeClr val="tx1"/>
                </a:solidFill>
              </a:rPr>
              <a:t>(ferma al 10%, a fronte del 26% stimato); allo stesso modo, si crederebbe erroneamente che più del 40% dei migranti siano senza lavoro.</a:t>
            </a:r>
          </a:p>
          <a:p>
            <a:pPr algn="just"/>
            <a:r>
              <a:rPr lang="it-IT" sz="2000" b="1" dirty="0" smtClean="0">
                <a:solidFill>
                  <a:srgbClr val="FF0000"/>
                </a:solidFill>
              </a:rPr>
              <a:t>I tassi di disoccupazione </a:t>
            </a:r>
            <a:r>
              <a:rPr lang="it-IT" sz="2000" dirty="0" smtClean="0">
                <a:solidFill>
                  <a:schemeClr val="tx1"/>
                </a:solidFill>
              </a:rPr>
              <a:t>degli stranieri sono pressoché uguali, se non minori di quelli italiani (ad esempio nel Mezzogiorno) che vivono sulle spalle di chi paga le tasse in Italia. </a:t>
            </a:r>
          </a:p>
          <a:p>
            <a:pPr algn="just"/>
            <a:endParaRPr lang="it-IT" sz="2000" dirty="0">
              <a:solidFill>
                <a:schemeClr val="tx1"/>
              </a:solidFill>
            </a:endParaRPr>
          </a:p>
        </p:txBody>
      </p:sp>
      <p:sp>
        <p:nvSpPr>
          <p:cNvPr id="5" name="Segnaposto data 4"/>
          <p:cNvSpPr>
            <a:spLocks noGrp="1"/>
          </p:cNvSpPr>
          <p:nvPr>
            <p:ph type="dt" sz="half" idx="10"/>
          </p:nvPr>
        </p:nvSpPr>
        <p:spPr/>
        <p:txBody>
          <a:bodyPr/>
          <a:lstStyle/>
          <a:p>
            <a:fld id="{FED59FFE-FA1C-4E80-ACBF-11D1FAF6284B}" type="datetime1">
              <a:rPr lang="it-IT" smtClean="0"/>
              <a:pPr/>
              <a:t>12/12/2019</a:t>
            </a:fld>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16</a:t>
            </a:fld>
            <a:endParaRPr lang="it-IT"/>
          </a:p>
        </p:txBody>
      </p:sp>
      <p:sp>
        <p:nvSpPr>
          <p:cNvPr id="7" name="CasellaDiTesto 6"/>
          <p:cNvSpPr txBox="1"/>
          <p:nvPr/>
        </p:nvSpPr>
        <p:spPr>
          <a:xfrm>
            <a:off x="251520" y="1124744"/>
            <a:ext cx="8640960" cy="461665"/>
          </a:xfrm>
          <a:prstGeom prst="rect">
            <a:avLst/>
          </a:prstGeom>
          <a:noFill/>
        </p:spPr>
        <p:txBody>
          <a:bodyPr wrap="square" rtlCol="0">
            <a:spAutoFit/>
          </a:bodyPr>
          <a:lstStyle/>
          <a:p>
            <a:pPr algn="ctr"/>
            <a:r>
              <a:rPr lang="it-IT" sz="2400" b="1" dirty="0" smtClean="0">
                <a:solidFill>
                  <a:srgbClr val="0070C0"/>
                </a:solidFill>
              </a:rPr>
              <a:t>Tante bugie e sensazioni sugli immigrati</a:t>
            </a:r>
            <a:endParaRPr lang="it-IT" sz="2400" b="1" dirty="0">
              <a:solidFill>
                <a:srgbClr val="0070C0"/>
              </a:solidFill>
            </a:endParaRPr>
          </a:p>
        </p:txBody>
      </p:sp>
      <p:pic>
        <p:nvPicPr>
          <p:cNvPr id="15362" name="Picture 2" descr="C:\Users\Master\Desktop\Immigrati\i11.jpg"/>
          <p:cNvPicPr>
            <a:picLocks noChangeAspect="1" noChangeArrowheads="1"/>
          </p:cNvPicPr>
          <p:nvPr/>
        </p:nvPicPr>
        <p:blipFill>
          <a:blip r:embed="rId2" cstate="print"/>
          <a:srcRect/>
          <a:stretch>
            <a:fillRect/>
          </a:stretch>
        </p:blipFill>
        <p:spPr bwMode="auto">
          <a:xfrm>
            <a:off x="2411759" y="4149080"/>
            <a:ext cx="4465391" cy="2304256"/>
          </a:xfrm>
          <a:prstGeom prst="rect">
            <a:avLst/>
          </a:prstGeom>
          <a:noFill/>
          <a:ln w="25400">
            <a:solidFill>
              <a:schemeClr val="accent1">
                <a:shade val="95000"/>
                <a:satMod val="105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5362"/>
                                        </p:tgtEl>
                                        <p:attrNameLst>
                                          <p:attrName>style.visibility</p:attrName>
                                        </p:attrNameLst>
                                      </p:cBhvr>
                                      <p:to>
                                        <p:strVal val="visible"/>
                                      </p:to>
                                    </p:set>
                                    <p:animEffect transition="in" filter="wheel(4)">
                                      <p:cBhvr>
                                        <p:cTn id="14" dur="2000"/>
                                        <p:tgtEl>
                                          <p:spTgt spid="1536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fade">
                                      <p:cBhvr>
                                        <p:cTn id="33" dur="1000"/>
                                        <p:tgtEl>
                                          <p:spTgt spid="3">
                                            <p:txEl>
                                              <p:pRg st="1" end="1"/>
                                            </p:txEl>
                                          </p:spTgt>
                                        </p:tgtEl>
                                      </p:cBhvr>
                                    </p:animEffect>
                                    <p:anim calcmode="lin" valueType="num">
                                      <p:cBhvr>
                                        <p:cTn id="3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080119"/>
          </a:xfrm>
        </p:spPr>
        <p:txBody>
          <a:bodyPr>
            <a:normAutofit fontScale="90000"/>
          </a:bodyPr>
          <a:lstStyle/>
          <a:p>
            <a:r>
              <a:rPr lang="it-IT" b="1" cap="all" dirty="0" smtClean="0"/>
              <a:t/>
            </a:r>
            <a:br>
              <a:rPr lang="it-IT" b="1" cap="all" dirty="0" smtClean="0"/>
            </a:br>
            <a:r>
              <a:rPr lang="it-IT" sz="3600" b="1" cap="all" dirty="0" smtClean="0">
                <a:solidFill>
                  <a:srgbClr val="FF0000"/>
                </a:solidFill>
              </a:rPr>
              <a:t>IMMIGRAZIONE</a:t>
            </a:r>
            <a:r>
              <a:rPr lang="it-IT" sz="3600" b="1" cap="all" dirty="0">
                <a:solidFill>
                  <a:srgbClr val="FF0000"/>
                </a:solidFill>
              </a:rPr>
              <a:t>, ACCOGLIENZA E INTEGRAZIONE</a:t>
            </a:r>
            <a:r>
              <a:rPr lang="it-IT" b="1" dirty="0">
                <a:solidFill>
                  <a:srgbClr val="FF0000"/>
                </a:solidFill>
              </a:rPr>
              <a:t/>
            </a:r>
            <a:br>
              <a:rPr lang="it-IT" b="1" dirty="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772816"/>
            <a:ext cx="8640960" cy="1944216"/>
          </a:xfrm>
          <a:solidFill>
            <a:schemeClr val="accent1">
              <a:lumMod val="20000"/>
              <a:lumOff val="80000"/>
            </a:schemeClr>
          </a:solidFill>
          <a:ln w="25400">
            <a:solidFill>
              <a:schemeClr val="accent1"/>
            </a:solidFill>
          </a:ln>
        </p:spPr>
        <p:txBody>
          <a:bodyPr>
            <a:noAutofit/>
          </a:bodyPr>
          <a:lstStyle/>
          <a:p>
            <a:pPr algn="just"/>
            <a:r>
              <a:rPr lang="it-IT" sz="2000" b="1" dirty="0" smtClean="0">
                <a:solidFill>
                  <a:srgbClr val="FF0000"/>
                </a:solidFill>
              </a:rPr>
              <a:t>In un dibattito che tende ad associare l’immigrazione</a:t>
            </a:r>
            <a:r>
              <a:rPr lang="it-IT" sz="2000" dirty="0" smtClean="0">
                <a:solidFill>
                  <a:schemeClr val="tx1"/>
                </a:solidFill>
              </a:rPr>
              <a:t>, specie se clandestina, con la criminalità,</a:t>
            </a:r>
            <a:r>
              <a:rPr lang="it-IT" sz="2000" b="1" dirty="0" smtClean="0">
                <a:solidFill>
                  <a:schemeClr val="tx1"/>
                </a:solidFill>
              </a:rPr>
              <a:t> una famiglia su tre sostiene di “avere paura”</a:t>
            </a:r>
            <a:r>
              <a:rPr lang="it-IT" sz="2000" dirty="0" smtClean="0">
                <a:solidFill>
                  <a:schemeClr val="tx1"/>
                </a:solidFill>
              </a:rPr>
              <a:t>, seppur di fronte a una drastica diminuzione dei reati nell’ultimo decennio (i crimini sono scesi del 10% nel corso dell’anno, mentre le rapine sono crollate del 37,6% dal 2008). </a:t>
            </a:r>
          </a:p>
          <a:p>
            <a:pPr algn="just"/>
            <a:r>
              <a:rPr lang="it-IT" sz="2000" b="1" dirty="0" smtClean="0">
                <a:solidFill>
                  <a:srgbClr val="FF0000"/>
                </a:solidFill>
              </a:rPr>
              <a:t>Lo stesso capo della polizia </a:t>
            </a:r>
            <a:r>
              <a:rPr lang="it-IT" sz="2000" b="1" dirty="0" smtClean="0">
                <a:solidFill>
                  <a:schemeClr val="tx1"/>
                </a:solidFill>
              </a:rPr>
              <a:t>Franco </a:t>
            </a:r>
            <a:r>
              <a:rPr lang="it-IT" sz="2000" b="1" dirty="0" err="1" smtClean="0">
                <a:solidFill>
                  <a:schemeClr val="tx1"/>
                </a:solidFill>
              </a:rPr>
              <a:t>Gabrielli</a:t>
            </a:r>
            <a:r>
              <a:rPr lang="it-IT" sz="2000" dirty="0" smtClean="0">
                <a:solidFill>
                  <a:schemeClr val="tx1"/>
                </a:solidFill>
              </a:rPr>
              <a:t>, nel 2016, aveva confutato qualsiasi associazione tra immigrazione e numero di reati.</a:t>
            </a:r>
          </a:p>
          <a:p>
            <a:pPr algn="just"/>
            <a:endParaRPr lang="it-IT" sz="2000" dirty="0">
              <a:solidFill>
                <a:schemeClr val="tx1"/>
              </a:solidFill>
            </a:endParaRPr>
          </a:p>
        </p:txBody>
      </p:sp>
      <p:sp>
        <p:nvSpPr>
          <p:cNvPr id="5" name="Segnaposto data 4"/>
          <p:cNvSpPr>
            <a:spLocks noGrp="1"/>
          </p:cNvSpPr>
          <p:nvPr>
            <p:ph type="dt" sz="half" idx="10"/>
          </p:nvPr>
        </p:nvSpPr>
        <p:spPr/>
        <p:txBody>
          <a:bodyPr/>
          <a:lstStyle/>
          <a:p>
            <a:fld id="{4BA9A114-1820-4D6E-B844-8F2398EF009F}" type="datetime1">
              <a:rPr lang="it-IT" smtClean="0"/>
              <a:pPr/>
              <a:t>12/12/2019</a:t>
            </a:fld>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17</a:t>
            </a:fld>
            <a:endParaRPr lang="it-IT"/>
          </a:p>
        </p:txBody>
      </p:sp>
      <p:sp>
        <p:nvSpPr>
          <p:cNvPr id="7" name="CasellaDiTesto 6"/>
          <p:cNvSpPr txBox="1"/>
          <p:nvPr/>
        </p:nvSpPr>
        <p:spPr>
          <a:xfrm>
            <a:off x="251520" y="1124744"/>
            <a:ext cx="8640960" cy="461665"/>
          </a:xfrm>
          <a:prstGeom prst="rect">
            <a:avLst/>
          </a:prstGeom>
          <a:noFill/>
        </p:spPr>
        <p:txBody>
          <a:bodyPr wrap="square" rtlCol="0">
            <a:spAutoFit/>
          </a:bodyPr>
          <a:lstStyle/>
          <a:p>
            <a:pPr algn="ctr"/>
            <a:r>
              <a:rPr lang="it-IT" sz="2400" b="1" dirty="0" smtClean="0">
                <a:solidFill>
                  <a:srgbClr val="0070C0"/>
                </a:solidFill>
              </a:rPr>
              <a:t>Grave errore associare immigrazione e numero di reati</a:t>
            </a:r>
            <a:endParaRPr lang="it-IT" sz="2400" b="1" dirty="0">
              <a:solidFill>
                <a:srgbClr val="0070C0"/>
              </a:solidFill>
            </a:endParaRPr>
          </a:p>
        </p:txBody>
      </p:sp>
      <p:pic>
        <p:nvPicPr>
          <p:cNvPr id="16386" name="Picture 2" descr="C:\Users\Master\Desktop\Immigrati\i12.jpg"/>
          <p:cNvPicPr>
            <a:picLocks noChangeAspect="1" noChangeArrowheads="1"/>
          </p:cNvPicPr>
          <p:nvPr/>
        </p:nvPicPr>
        <p:blipFill>
          <a:blip r:embed="rId2" cstate="print"/>
          <a:srcRect/>
          <a:stretch>
            <a:fillRect/>
          </a:stretch>
        </p:blipFill>
        <p:spPr bwMode="auto">
          <a:xfrm>
            <a:off x="2339752" y="3861048"/>
            <a:ext cx="4557632" cy="2520280"/>
          </a:xfrm>
          <a:prstGeom prst="rect">
            <a:avLst/>
          </a:prstGeom>
          <a:noFill/>
          <a:ln w="25400">
            <a:solidFill>
              <a:schemeClr val="accent1">
                <a:shade val="95000"/>
                <a:satMod val="105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6386"/>
                                        </p:tgtEl>
                                        <p:attrNameLst>
                                          <p:attrName>style.visibility</p:attrName>
                                        </p:attrNameLst>
                                      </p:cBhvr>
                                      <p:to>
                                        <p:strVal val="visible"/>
                                      </p:to>
                                    </p:set>
                                    <p:animEffect transition="in" filter="wheel(4)">
                                      <p:cBhvr>
                                        <p:cTn id="14" dur="2000"/>
                                        <p:tgtEl>
                                          <p:spTgt spid="16386"/>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080119"/>
          </a:xfrm>
        </p:spPr>
        <p:txBody>
          <a:bodyPr>
            <a:normAutofit fontScale="90000"/>
          </a:bodyPr>
          <a:lstStyle/>
          <a:p>
            <a:r>
              <a:rPr lang="it-IT" b="1" cap="all" dirty="0" smtClean="0"/>
              <a:t/>
            </a:r>
            <a:br>
              <a:rPr lang="it-IT" b="1" cap="all" dirty="0" smtClean="0"/>
            </a:br>
            <a:r>
              <a:rPr lang="it-IT" sz="3600" b="1" cap="all" dirty="0" smtClean="0">
                <a:solidFill>
                  <a:srgbClr val="FF0000"/>
                </a:solidFill>
              </a:rPr>
              <a:t>IMMIGRAZIONE</a:t>
            </a:r>
            <a:r>
              <a:rPr lang="it-IT" sz="3600" b="1" cap="all" dirty="0">
                <a:solidFill>
                  <a:srgbClr val="FF0000"/>
                </a:solidFill>
              </a:rPr>
              <a:t>, ACCOGLIENZA E INTEGRAZIONE</a:t>
            </a:r>
            <a:r>
              <a:rPr lang="it-IT" b="1" dirty="0">
                <a:solidFill>
                  <a:srgbClr val="FF0000"/>
                </a:solidFill>
              </a:rPr>
              <a:t/>
            </a:r>
            <a:br>
              <a:rPr lang="it-IT" b="1" dirty="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772816"/>
            <a:ext cx="8640960" cy="2232248"/>
          </a:xfrm>
          <a:solidFill>
            <a:schemeClr val="accent1">
              <a:lumMod val="20000"/>
              <a:lumOff val="80000"/>
            </a:schemeClr>
          </a:solidFill>
          <a:ln w="25400">
            <a:solidFill>
              <a:schemeClr val="accent1"/>
            </a:solidFill>
          </a:ln>
        </p:spPr>
        <p:txBody>
          <a:bodyPr>
            <a:noAutofit/>
          </a:bodyPr>
          <a:lstStyle/>
          <a:p>
            <a:pPr algn="just"/>
            <a:r>
              <a:rPr lang="it-IT" sz="2000" b="1" dirty="0" smtClean="0">
                <a:solidFill>
                  <a:srgbClr val="FF0000"/>
                </a:solidFill>
              </a:rPr>
              <a:t>Quello che questi dati raccontano </a:t>
            </a:r>
            <a:r>
              <a:rPr lang="it-IT" sz="2000" dirty="0" smtClean="0">
                <a:solidFill>
                  <a:schemeClr val="tx1"/>
                </a:solidFill>
              </a:rPr>
              <a:t>è una</a:t>
            </a:r>
            <a:r>
              <a:rPr lang="it-IT" sz="2000" b="1" dirty="0" smtClean="0">
                <a:solidFill>
                  <a:schemeClr val="tx1"/>
                </a:solidFill>
              </a:rPr>
              <a:t> sostanziale distanza tra due immaginari contrapposti</a:t>
            </a:r>
            <a:r>
              <a:rPr lang="it-IT" sz="2000" dirty="0" smtClean="0">
                <a:solidFill>
                  <a:schemeClr val="tx1"/>
                </a:solidFill>
              </a:rPr>
              <a:t>, che si materializza in un muro di ostilità nei confronti dello straniero, alimentando l’intolleranza persino nei confronti di comunità da sempre presenti sul territorio (come nel caso di Rom e </a:t>
            </a:r>
            <a:r>
              <a:rPr lang="it-IT" sz="2000" dirty="0" err="1" smtClean="0">
                <a:solidFill>
                  <a:schemeClr val="tx1"/>
                </a:solidFill>
              </a:rPr>
              <a:t>Sinti</a:t>
            </a:r>
            <a:r>
              <a:rPr lang="it-IT" sz="2000" dirty="0" smtClean="0">
                <a:solidFill>
                  <a:schemeClr val="tx1"/>
                </a:solidFill>
              </a:rPr>
              <a:t>). </a:t>
            </a:r>
          </a:p>
          <a:p>
            <a:pPr algn="just"/>
            <a:r>
              <a:rPr lang="it-IT" sz="2000" b="1" dirty="0" smtClean="0">
                <a:solidFill>
                  <a:srgbClr val="FF0000"/>
                </a:solidFill>
              </a:rPr>
              <a:t>In un’indagine promossa dal Parlamento Europeo, </a:t>
            </a:r>
            <a:r>
              <a:rPr lang="it-IT" sz="2000" dirty="0" smtClean="0">
                <a:solidFill>
                  <a:schemeClr val="tx1"/>
                </a:solidFill>
              </a:rPr>
              <a:t>circa la metà dei rispondenti dichiara di nutrire sentimenti negativi non solo verso i migranti economici (51%), ma anche verso i rifugiati (49%).</a:t>
            </a:r>
          </a:p>
          <a:p>
            <a:pPr algn="just"/>
            <a:endParaRPr lang="it-IT" sz="2000" dirty="0">
              <a:solidFill>
                <a:schemeClr val="tx1"/>
              </a:solidFill>
            </a:endParaRPr>
          </a:p>
        </p:txBody>
      </p:sp>
      <p:sp>
        <p:nvSpPr>
          <p:cNvPr id="5" name="Segnaposto data 4"/>
          <p:cNvSpPr>
            <a:spLocks noGrp="1"/>
          </p:cNvSpPr>
          <p:nvPr>
            <p:ph type="dt" sz="half" idx="10"/>
          </p:nvPr>
        </p:nvSpPr>
        <p:spPr/>
        <p:txBody>
          <a:bodyPr/>
          <a:lstStyle/>
          <a:p>
            <a:fld id="{F9C2FAF6-D8D0-4F8C-AF21-64E24B862369}" type="datetime1">
              <a:rPr lang="it-IT" smtClean="0"/>
              <a:pPr/>
              <a:t>12/12/2019</a:t>
            </a:fld>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18</a:t>
            </a:fld>
            <a:endParaRPr lang="it-IT"/>
          </a:p>
        </p:txBody>
      </p:sp>
      <p:sp>
        <p:nvSpPr>
          <p:cNvPr id="7" name="CasellaDiTesto 6"/>
          <p:cNvSpPr txBox="1"/>
          <p:nvPr/>
        </p:nvSpPr>
        <p:spPr>
          <a:xfrm>
            <a:off x="251520" y="1124744"/>
            <a:ext cx="8640960" cy="461665"/>
          </a:xfrm>
          <a:prstGeom prst="rect">
            <a:avLst/>
          </a:prstGeom>
          <a:noFill/>
        </p:spPr>
        <p:txBody>
          <a:bodyPr wrap="square" rtlCol="0">
            <a:spAutoFit/>
          </a:bodyPr>
          <a:lstStyle/>
          <a:p>
            <a:pPr algn="ctr"/>
            <a:r>
              <a:rPr lang="it-IT" sz="2400" b="1" dirty="0" smtClean="0">
                <a:solidFill>
                  <a:srgbClr val="0070C0"/>
                </a:solidFill>
              </a:rPr>
              <a:t>I dati montanti della discriminazione e del razzismo in Europa</a:t>
            </a:r>
            <a:endParaRPr lang="it-IT" sz="2400" b="1" dirty="0">
              <a:solidFill>
                <a:srgbClr val="0070C0"/>
              </a:solidFill>
            </a:endParaRPr>
          </a:p>
        </p:txBody>
      </p:sp>
      <p:pic>
        <p:nvPicPr>
          <p:cNvPr id="17410" name="Picture 2" descr="C:\Users\Master\Desktop\Immigrati\i47.jpg"/>
          <p:cNvPicPr>
            <a:picLocks noChangeAspect="1" noChangeArrowheads="1"/>
          </p:cNvPicPr>
          <p:nvPr/>
        </p:nvPicPr>
        <p:blipFill>
          <a:blip r:embed="rId2" cstate="print"/>
          <a:srcRect/>
          <a:stretch>
            <a:fillRect/>
          </a:stretch>
        </p:blipFill>
        <p:spPr bwMode="auto">
          <a:xfrm>
            <a:off x="2339752" y="4221088"/>
            <a:ext cx="4536504" cy="2400812"/>
          </a:xfrm>
          <a:prstGeom prst="rect">
            <a:avLst/>
          </a:prstGeom>
          <a:noFill/>
          <a:ln w="25400">
            <a:solidFill>
              <a:schemeClr val="accent1">
                <a:shade val="95000"/>
                <a:satMod val="105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7410"/>
                                        </p:tgtEl>
                                        <p:attrNameLst>
                                          <p:attrName>style.visibility</p:attrName>
                                        </p:attrNameLst>
                                      </p:cBhvr>
                                      <p:to>
                                        <p:strVal val="visible"/>
                                      </p:to>
                                    </p:set>
                                    <p:animEffect transition="in" filter="wheel(4)">
                                      <p:cBhvr>
                                        <p:cTn id="14" dur="2000"/>
                                        <p:tgtEl>
                                          <p:spTgt spid="17410"/>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080119"/>
          </a:xfrm>
        </p:spPr>
        <p:txBody>
          <a:bodyPr>
            <a:normAutofit fontScale="90000"/>
          </a:bodyPr>
          <a:lstStyle/>
          <a:p>
            <a:r>
              <a:rPr lang="it-IT" b="1" cap="all" dirty="0" smtClean="0"/>
              <a:t/>
            </a:r>
            <a:br>
              <a:rPr lang="it-IT" b="1" cap="all" dirty="0" smtClean="0"/>
            </a:br>
            <a:r>
              <a:rPr lang="it-IT" sz="3600" b="1" cap="all" dirty="0" smtClean="0">
                <a:solidFill>
                  <a:srgbClr val="FF0000"/>
                </a:solidFill>
              </a:rPr>
              <a:t>IMMIGRAZIONE</a:t>
            </a:r>
            <a:r>
              <a:rPr lang="it-IT" sz="3600" b="1" cap="all" dirty="0">
                <a:solidFill>
                  <a:srgbClr val="FF0000"/>
                </a:solidFill>
              </a:rPr>
              <a:t>, ACCOGLIENZA E INTEGRAZIONE</a:t>
            </a:r>
            <a:r>
              <a:rPr lang="it-IT" b="1" dirty="0">
                <a:solidFill>
                  <a:srgbClr val="FF0000"/>
                </a:solidFill>
              </a:rPr>
              <a:t/>
            </a:r>
            <a:br>
              <a:rPr lang="it-IT" b="1" dirty="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772816"/>
            <a:ext cx="8640960" cy="2232248"/>
          </a:xfrm>
          <a:solidFill>
            <a:schemeClr val="accent1">
              <a:lumMod val="20000"/>
              <a:lumOff val="80000"/>
            </a:schemeClr>
          </a:solidFill>
          <a:ln w="25400">
            <a:solidFill>
              <a:schemeClr val="accent1"/>
            </a:solidFill>
          </a:ln>
        </p:spPr>
        <p:txBody>
          <a:bodyPr>
            <a:noAutofit/>
          </a:bodyPr>
          <a:lstStyle/>
          <a:p>
            <a:pPr algn="just"/>
            <a:r>
              <a:rPr lang="it-IT" sz="2000" b="1" dirty="0" smtClean="0">
                <a:solidFill>
                  <a:srgbClr val="FF0000"/>
                </a:solidFill>
              </a:rPr>
              <a:t>L’esclusione</a:t>
            </a:r>
            <a:r>
              <a:rPr lang="it-IT" sz="2000" dirty="0" smtClean="0">
                <a:solidFill>
                  <a:schemeClr val="tx1"/>
                </a:solidFill>
              </a:rPr>
              <a:t> è la situazione in cui “</a:t>
            </a:r>
            <a:r>
              <a:rPr lang="it-IT" sz="2000" b="1" dirty="0" smtClean="0">
                <a:solidFill>
                  <a:schemeClr val="tx1"/>
                </a:solidFill>
              </a:rPr>
              <a:t>la mancanza di autorizzazione legale si salda con l’assenza di riconoscimento sociale</a:t>
            </a:r>
            <a:r>
              <a:rPr lang="it-IT" sz="2000" dirty="0" smtClean="0">
                <a:solidFill>
                  <a:schemeClr val="tx1"/>
                </a:solidFill>
              </a:rPr>
              <a:t>” produce “</a:t>
            </a:r>
            <a:r>
              <a:rPr lang="it-IT" sz="2000" b="1" dirty="0" smtClean="0">
                <a:solidFill>
                  <a:schemeClr val="tx1"/>
                </a:solidFill>
              </a:rPr>
              <a:t>una situazione di marcata ostilità nei confronti degli stranieri</a:t>
            </a:r>
            <a:r>
              <a:rPr lang="it-IT" sz="2000" dirty="0" smtClean="0">
                <a:solidFill>
                  <a:schemeClr val="tx1"/>
                </a:solidFill>
              </a:rPr>
              <a:t>”. </a:t>
            </a:r>
          </a:p>
          <a:p>
            <a:pPr algn="just"/>
            <a:r>
              <a:rPr lang="it-IT" sz="2000" b="1" dirty="0" smtClean="0">
                <a:solidFill>
                  <a:srgbClr val="FF0000"/>
                </a:solidFill>
              </a:rPr>
              <a:t>Ad esempio, </a:t>
            </a:r>
            <a:r>
              <a:rPr lang="it-IT" sz="2000" dirty="0" smtClean="0">
                <a:solidFill>
                  <a:schemeClr val="tx1"/>
                </a:solidFill>
              </a:rPr>
              <a:t>i “clandestini” nel discorso pubblico hanno assunto una connotazione chiaramente negativa, essendo spesso individuati come </a:t>
            </a:r>
            <a:r>
              <a:rPr lang="it-IT" sz="2000" b="1" dirty="0" smtClean="0">
                <a:solidFill>
                  <a:schemeClr val="tx1"/>
                </a:solidFill>
              </a:rPr>
              <a:t>una minaccia per la sicurezza e l’ordine pubblico, o un carico sul welfare a spese dei contribuenti</a:t>
            </a:r>
            <a:r>
              <a:rPr lang="it-IT" sz="2000" dirty="0" smtClean="0">
                <a:solidFill>
                  <a:schemeClr val="tx1"/>
                </a:solidFill>
              </a:rPr>
              <a:t>. </a:t>
            </a:r>
          </a:p>
          <a:p>
            <a:pPr algn="just"/>
            <a:endParaRPr lang="it-IT" sz="2000" dirty="0">
              <a:solidFill>
                <a:schemeClr val="tx1"/>
              </a:solidFill>
            </a:endParaRPr>
          </a:p>
        </p:txBody>
      </p:sp>
      <p:sp>
        <p:nvSpPr>
          <p:cNvPr id="5" name="Segnaposto data 4"/>
          <p:cNvSpPr>
            <a:spLocks noGrp="1"/>
          </p:cNvSpPr>
          <p:nvPr>
            <p:ph type="dt" sz="half" idx="10"/>
          </p:nvPr>
        </p:nvSpPr>
        <p:spPr/>
        <p:txBody>
          <a:bodyPr/>
          <a:lstStyle/>
          <a:p>
            <a:fld id="{EE89B9E5-2A62-4D0C-AEF6-F6CB9AE1997A}" type="datetime1">
              <a:rPr lang="it-IT" smtClean="0"/>
              <a:pPr/>
              <a:t>12/12/2019</a:t>
            </a:fld>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19</a:t>
            </a:fld>
            <a:endParaRPr lang="it-IT"/>
          </a:p>
        </p:txBody>
      </p:sp>
      <p:sp>
        <p:nvSpPr>
          <p:cNvPr id="7" name="CasellaDiTesto 6"/>
          <p:cNvSpPr txBox="1"/>
          <p:nvPr/>
        </p:nvSpPr>
        <p:spPr>
          <a:xfrm>
            <a:off x="251520" y="1124744"/>
            <a:ext cx="8640960" cy="461665"/>
          </a:xfrm>
          <a:prstGeom prst="rect">
            <a:avLst/>
          </a:prstGeom>
          <a:noFill/>
        </p:spPr>
        <p:txBody>
          <a:bodyPr wrap="square" rtlCol="0">
            <a:spAutoFit/>
          </a:bodyPr>
          <a:lstStyle/>
          <a:p>
            <a:pPr algn="ctr"/>
            <a:r>
              <a:rPr lang="it-IT" sz="2400" b="1" dirty="0" smtClean="0">
                <a:solidFill>
                  <a:srgbClr val="0070C0"/>
                </a:solidFill>
              </a:rPr>
              <a:t>Situazione di marcata ostilità nei confronti degli stranieri</a:t>
            </a:r>
            <a:endParaRPr lang="it-IT" sz="2400" b="1" dirty="0">
              <a:solidFill>
                <a:srgbClr val="0070C0"/>
              </a:solidFill>
            </a:endParaRPr>
          </a:p>
        </p:txBody>
      </p:sp>
      <p:pic>
        <p:nvPicPr>
          <p:cNvPr id="18434" name="Picture 2" descr="C:\Users\Master\Desktop\Immigrati\i48.jpg"/>
          <p:cNvPicPr>
            <a:picLocks noChangeAspect="1" noChangeArrowheads="1"/>
          </p:cNvPicPr>
          <p:nvPr/>
        </p:nvPicPr>
        <p:blipFill>
          <a:blip r:embed="rId2" cstate="print"/>
          <a:srcRect/>
          <a:stretch>
            <a:fillRect/>
          </a:stretch>
        </p:blipFill>
        <p:spPr bwMode="auto">
          <a:xfrm>
            <a:off x="2483768" y="4149080"/>
            <a:ext cx="4104456" cy="2387286"/>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8434"/>
                                        </p:tgtEl>
                                        <p:attrNameLst>
                                          <p:attrName>style.visibility</p:attrName>
                                        </p:attrNameLst>
                                      </p:cBhvr>
                                      <p:to>
                                        <p:strVal val="visible"/>
                                      </p:to>
                                    </p:set>
                                    <p:animEffect transition="in" filter="wheel(4)">
                                      <p:cBhvr>
                                        <p:cTn id="14" dur="2000"/>
                                        <p:tgtEl>
                                          <p:spTgt spid="18434"/>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080119"/>
          </a:xfrm>
        </p:spPr>
        <p:txBody>
          <a:bodyPr>
            <a:normAutofit fontScale="90000"/>
          </a:bodyPr>
          <a:lstStyle/>
          <a:p>
            <a:r>
              <a:rPr lang="it-IT" b="1" cap="all" dirty="0" smtClean="0"/>
              <a:t/>
            </a:r>
            <a:br>
              <a:rPr lang="it-IT" b="1" cap="all" dirty="0" smtClean="0"/>
            </a:br>
            <a:r>
              <a:rPr lang="it-IT" sz="3600" b="1" cap="all" dirty="0" smtClean="0">
                <a:solidFill>
                  <a:srgbClr val="FF0000"/>
                </a:solidFill>
              </a:rPr>
              <a:t>IMMIGRAZIONE</a:t>
            </a:r>
            <a:r>
              <a:rPr lang="it-IT" sz="3600" b="1" cap="all" dirty="0">
                <a:solidFill>
                  <a:srgbClr val="FF0000"/>
                </a:solidFill>
              </a:rPr>
              <a:t>, ACCOGLIENZA E INTEGRAZIONE</a:t>
            </a:r>
            <a:r>
              <a:rPr lang="it-IT" b="1" dirty="0">
                <a:solidFill>
                  <a:srgbClr val="FF0000"/>
                </a:solidFill>
              </a:rPr>
              <a:t/>
            </a:r>
            <a:br>
              <a:rPr lang="it-IT" b="1" dirty="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772816"/>
            <a:ext cx="8640960" cy="1008112"/>
          </a:xfrm>
          <a:solidFill>
            <a:schemeClr val="accent1">
              <a:lumMod val="20000"/>
              <a:lumOff val="80000"/>
            </a:schemeClr>
          </a:solidFill>
          <a:ln w="25400">
            <a:solidFill>
              <a:schemeClr val="accent1"/>
            </a:solidFill>
          </a:ln>
        </p:spPr>
        <p:txBody>
          <a:bodyPr>
            <a:noAutofit/>
          </a:bodyPr>
          <a:lstStyle/>
          <a:p>
            <a:pPr algn="just"/>
            <a:r>
              <a:rPr lang="it-IT" sz="2000" b="1" dirty="0" smtClean="0">
                <a:solidFill>
                  <a:srgbClr val="FF0000"/>
                </a:solidFill>
              </a:rPr>
              <a:t>Una gestione sana e intelligente dell’immigrazione </a:t>
            </a:r>
            <a:r>
              <a:rPr lang="it-IT" sz="2000" dirty="0" smtClean="0">
                <a:solidFill>
                  <a:schemeClr val="tx1"/>
                </a:solidFill>
              </a:rPr>
              <a:t>deve essere l’obiettivo principale di qualsiasi governo affinché’ l’accoglienza – nei limiti delle possibilità del paese ospite – si trasformi in integrazione proficua e utile alla società.</a:t>
            </a:r>
            <a:r>
              <a:rPr lang="it-IT" sz="2400" dirty="0" smtClean="0"/>
              <a:t/>
            </a:r>
            <a:br>
              <a:rPr lang="it-IT" sz="2400" dirty="0" smtClean="0"/>
            </a:br>
            <a:endParaRPr lang="it-IT" sz="2400" b="1" dirty="0">
              <a:solidFill>
                <a:srgbClr val="002060"/>
              </a:solidFill>
            </a:endParaRPr>
          </a:p>
        </p:txBody>
      </p:sp>
      <p:sp>
        <p:nvSpPr>
          <p:cNvPr id="5" name="Segnaposto data 4"/>
          <p:cNvSpPr>
            <a:spLocks noGrp="1"/>
          </p:cNvSpPr>
          <p:nvPr>
            <p:ph type="dt" sz="half" idx="10"/>
          </p:nvPr>
        </p:nvSpPr>
        <p:spPr/>
        <p:txBody>
          <a:bodyPr/>
          <a:lstStyle/>
          <a:p>
            <a:fld id="{A98BD9C2-8983-458A-AD8A-C4DA3C5DDCEF}" type="datetime1">
              <a:rPr lang="it-IT" smtClean="0"/>
              <a:pPr/>
              <a:t>12/12/2019</a:t>
            </a:fld>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2</a:t>
            </a:fld>
            <a:endParaRPr lang="it-IT"/>
          </a:p>
        </p:txBody>
      </p:sp>
      <p:sp>
        <p:nvSpPr>
          <p:cNvPr id="7" name="CasellaDiTesto 6"/>
          <p:cNvSpPr txBox="1"/>
          <p:nvPr/>
        </p:nvSpPr>
        <p:spPr>
          <a:xfrm>
            <a:off x="971600" y="1124744"/>
            <a:ext cx="7200800" cy="461665"/>
          </a:xfrm>
          <a:prstGeom prst="rect">
            <a:avLst/>
          </a:prstGeom>
          <a:noFill/>
        </p:spPr>
        <p:txBody>
          <a:bodyPr wrap="square" rtlCol="0">
            <a:spAutoFit/>
          </a:bodyPr>
          <a:lstStyle/>
          <a:p>
            <a:pPr algn="ctr"/>
            <a:r>
              <a:rPr lang="it-IT" sz="2400" b="1" dirty="0" smtClean="0">
                <a:solidFill>
                  <a:srgbClr val="0070C0"/>
                </a:solidFill>
              </a:rPr>
              <a:t>Per un’accoglienza e integrazione utile alla società</a:t>
            </a:r>
            <a:endParaRPr lang="it-IT" sz="2400" b="1" dirty="0">
              <a:solidFill>
                <a:srgbClr val="0070C0"/>
              </a:solidFill>
            </a:endParaRPr>
          </a:p>
        </p:txBody>
      </p:sp>
      <p:pic>
        <p:nvPicPr>
          <p:cNvPr id="2050" name="Picture 2" descr="C:\Users\Master\Desktop\Immigrati\i15.jpg"/>
          <p:cNvPicPr>
            <a:picLocks noChangeAspect="1" noChangeArrowheads="1"/>
          </p:cNvPicPr>
          <p:nvPr/>
        </p:nvPicPr>
        <p:blipFill>
          <a:blip r:embed="rId2" cstate="print"/>
          <a:srcRect/>
          <a:stretch>
            <a:fillRect/>
          </a:stretch>
        </p:blipFill>
        <p:spPr bwMode="auto">
          <a:xfrm>
            <a:off x="1979712" y="3068960"/>
            <a:ext cx="5265585" cy="3240360"/>
          </a:xfrm>
          <a:prstGeom prst="rect">
            <a:avLst/>
          </a:prstGeom>
          <a:noFill/>
          <a:ln w="25400">
            <a:solidFill>
              <a:schemeClr val="accent1">
                <a:shade val="95000"/>
                <a:satMod val="105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Effect transition="in" filter="wheel(4)">
                                      <p:cBhvr>
                                        <p:cTn id="14" dur="2000"/>
                                        <p:tgtEl>
                                          <p:spTgt spid="2050"/>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080119"/>
          </a:xfrm>
        </p:spPr>
        <p:txBody>
          <a:bodyPr>
            <a:normAutofit fontScale="90000"/>
          </a:bodyPr>
          <a:lstStyle/>
          <a:p>
            <a:r>
              <a:rPr lang="it-IT" b="1" cap="all" dirty="0" smtClean="0"/>
              <a:t/>
            </a:r>
            <a:br>
              <a:rPr lang="it-IT" b="1" cap="all" dirty="0" smtClean="0"/>
            </a:br>
            <a:r>
              <a:rPr lang="it-IT" sz="3600" b="1" cap="all" dirty="0" smtClean="0">
                <a:solidFill>
                  <a:srgbClr val="FF0000"/>
                </a:solidFill>
              </a:rPr>
              <a:t>IMMIGRAZIONE</a:t>
            </a:r>
            <a:r>
              <a:rPr lang="it-IT" sz="3600" b="1" cap="all" dirty="0">
                <a:solidFill>
                  <a:srgbClr val="FF0000"/>
                </a:solidFill>
              </a:rPr>
              <a:t>, ACCOGLIENZA E INTEGRAZIONE</a:t>
            </a:r>
            <a:r>
              <a:rPr lang="it-IT" b="1" dirty="0">
                <a:solidFill>
                  <a:srgbClr val="FF0000"/>
                </a:solidFill>
              </a:rPr>
              <a:t/>
            </a:r>
            <a:br>
              <a:rPr lang="it-IT" b="1" dirty="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772816"/>
            <a:ext cx="8640960" cy="1368152"/>
          </a:xfrm>
          <a:solidFill>
            <a:schemeClr val="accent1">
              <a:lumMod val="20000"/>
              <a:lumOff val="80000"/>
            </a:schemeClr>
          </a:solidFill>
          <a:ln w="25400">
            <a:solidFill>
              <a:schemeClr val="accent1"/>
            </a:solidFill>
          </a:ln>
        </p:spPr>
        <p:txBody>
          <a:bodyPr>
            <a:noAutofit/>
          </a:bodyPr>
          <a:lstStyle/>
          <a:p>
            <a:pPr algn="just"/>
            <a:r>
              <a:rPr lang="it-IT" sz="2000" b="1" dirty="0" smtClean="0">
                <a:solidFill>
                  <a:srgbClr val="FF0000"/>
                </a:solidFill>
              </a:rPr>
              <a:t>A poco serve </a:t>
            </a:r>
            <a:r>
              <a:rPr lang="it-IT" sz="2000" dirty="0" smtClean="0">
                <a:solidFill>
                  <a:schemeClr val="tx1"/>
                </a:solidFill>
              </a:rPr>
              <a:t>riportare che complessivamente i </a:t>
            </a:r>
            <a:r>
              <a:rPr lang="it-IT" sz="2000" b="1" dirty="0" smtClean="0">
                <a:solidFill>
                  <a:schemeClr val="tx1"/>
                </a:solidFill>
              </a:rPr>
              <a:t>2,4 milioni di occupati stranieri regolari contribuiscono al fisco molto di più di quanto non ricevano in forma di servizi, sgravi e supporto dal settore pubblico</a:t>
            </a:r>
            <a:r>
              <a:rPr lang="it-IT" sz="2000" dirty="0" smtClean="0">
                <a:solidFill>
                  <a:schemeClr val="tx1"/>
                </a:solidFill>
              </a:rPr>
              <a:t>, coprendo con largo margine le spese per l’accoglienza - oltre che </a:t>
            </a:r>
            <a:r>
              <a:rPr lang="it-IT" sz="2000" b="1" dirty="0" smtClean="0">
                <a:solidFill>
                  <a:schemeClr val="tx1"/>
                </a:solidFill>
              </a:rPr>
              <a:t>finanziando virtualmente 640 mila pensioni.</a:t>
            </a:r>
          </a:p>
          <a:p>
            <a:pPr algn="just"/>
            <a:endParaRPr lang="it-IT" sz="2000" dirty="0">
              <a:solidFill>
                <a:schemeClr val="tx1"/>
              </a:solidFill>
            </a:endParaRPr>
          </a:p>
        </p:txBody>
      </p:sp>
      <p:sp>
        <p:nvSpPr>
          <p:cNvPr id="5" name="Segnaposto data 4"/>
          <p:cNvSpPr>
            <a:spLocks noGrp="1"/>
          </p:cNvSpPr>
          <p:nvPr>
            <p:ph type="dt" sz="half" idx="10"/>
          </p:nvPr>
        </p:nvSpPr>
        <p:spPr/>
        <p:txBody>
          <a:bodyPr/>
          <a:lstStyle/>
          <a:p>
            <a:fld id="{1F19482D-8262-4C20-9943-698310121505}" type="datetime1">
              <a:rPr lang="it-IT" smtClean="0"/>
              <a:pPr/>
              <a:t>12/12/2019</a:t>
            </a:fld>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20</a:t>
            </a:fld>
            <a:endParaRPr lang="it-IT"/>
          </a:p>
        </p:txBody>
      </p:sp>
      <p:sp>
        <p:nvSpPr>
          <p:cNvPr id="7" name="CasellaDiTesto 6"/>
          <p:cNvSpPr txBox="1"/>
          <p:nvPr/>
        </p:nvSpPr>
        <p:spPr>
          <a:xfrm>
            <a:off x="251520" y="1124744"/>
            <a:ext cx="8640960" cy="461665"/>
          </a:xfrm>
          <a:prstGeom prst="rect">
            <a:avLst/>
          </a:prstGeom>
          <a:noFill/>
        </p:spPr>
        <p:txBody>
          <a:bodyPr wrap="square" rtlCol="0">
            <a:spAutoFit/>
          </a:bodyPr>
          <a:lstStyle/>
          <a:p>
            <a:pPr algn="ctr"/>
            <a:r>
              <a:rPr lang="it-IT" sz="2400" b="1" dirty="0" smtClean="0">
                <a:solidFill>
                  <a:srgbClr val="0070C0"/>
                </a:solidFill>
              </a:rPr>
              <a:t>Non va ignorato il contributo degli stranieri al fisco</a:t>
            </a:r>
            <a:endParaRPr lang="it-IT" sz="2400" b="1" dirty="0">
              <a:solidFill>
                <a:srgbClr val="0070C0"/>
              </a:solidFill>
            </a:endParaRPr>
          </a:p>
        </p:txBody>
      </p:sp>
      <p:pic>
        <p:nvPicPr>
          <p:cNvPr id="19458" name="Picture 2" descr="C:\Users\Master\Desktop\Immigrati\i35.jpg"/>
          <p:cNvPicPr>
            <a:picLocks noChangeAspect="1" noChangeArrowheads="1"/>
          </p:cNvPicPr>
          <p:nvPr/>
        </p:nvPicPr>
        <p:blipFill>
          <a:blip r:embed="rId2" cstate="print"/>
          <a:srcRect/>
          <a:stretch>
            <a:fillRect/>
          </a:stretch>
        </p:blipFill>
        <p:spPr bwMode="auto">
          <a:xfrm>
            <a:off x="251520" y="3429000"/>
            <a:ext cx="3570887" cy="2376264"/>
          </a:xfrm>
          <a:prstGeom prst="rect">
            <a:avLst/>
          </a:prstGeom>
          <a:noFill/>
          <a:ln w="25400">
            <a:solidFill>
              <a:schemeClr val="accent1">
                <a:shade val="95000"/>
                <a:satMod val="105000"/>
              </a:schemeClr>
            </a:solidFill>
          </a:ln>
        </p:spPr>
      </p:pic>
      <p:pic>
        <p:nvPicPr>
          <p:cNvPr id="19459" name="Picture 3" descr="C:\Users\Master\Desktop\Immigrati\i21.jpg"/>
          <p:cNvPicPr>
            <a:picLocks noChangeAspect="1" noChangeArrowheads="1"/>
          </p:cNvPicPr>
          <p:nvPr/>
        </p:nvPicPr>
        <p:blipFill>
          <a:blip r:embed="rId3" cstate="print"/>
          <a:srcRect/>
          <a:stretch>
            <a:fillRect/>
          </a:stretch>
        </p:blipFill>
        <p:spPr bwMode="auto">
          <a:xfrm>
            <a:off x="4144566" y="3429000"/>
            <a:ext cx="4752528" cy="2376264"/>
          </a:xfrm>
          <a:prstGeom prst="rect">
            <a:avLst/>
          </a:prstGeom>
          <a:noFill/>
          <a:ln w="25400">
            <a:solidFill>
              <a:schemeClr val="accent1">
                <a:shade val="95000"/>
                <a:satMod val="105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9458"/>
                                        </p:tgtEl>
                                        <p:attrNameLst>
                                          <p:attrName>style.visibility</p:attrName>
                                        </p:attrNameLst>
                                      </p:cBhvr>
                                      <p:to>
                                        <p:strVal val="visible"/>
                                      </p:to>
                                    </p:set>
                                    <p:animEffect transition="in" filter="wheel(4)">
                                      <p:cBhvr>
                                        <p:cTn id="14" dur="2000"/>
                                        <p:tgtEl>
                                          <p:spTgt spid="19458"/>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4" fill="hold" nodeType="clickEffect">
                                  <p:stCondLst>
                                    <p:cond delay="0"/>
                                  </p:stCondLst>
                                  <p:childTnLst>
                                    <p:set>
                                      <p:cBhvr>
                                        <p:cTn id="18" dur="1" fill="hold">
                                          <p:stCondLst>
                                            <p:cond delay="0"/>
                                          </p:stCondLst>
                                        </p:cTn>
                                        <p:tgtEl>
                                          <p:spTgt spid="19459"/>
                                        </p:tgtEl>
                                        <p:attrNameLst>
                                          <p:attrName>style.visibility</p:attrName>
                                        </p:attrNameLst>
                                      </p:cBhvr>
                                      <p:to>
                                        <p:strVal val="visible"/>
                                      </p:to>
                                    </p:set>
                                    <p:animEffect transition="in" filter="wheel(4)">
                                      <p:cBhvr>
                                        <p:cTn id="19" dur="2000"/>
                                        <p:tgtEl>
                                          <p:spTgt spid="19459"/>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bg/>
                                          </p:spTgt>
                                        </p:tgtEl>
                                        <p:attrNameLst>
                                          <p:attrName>style.visibility</p:attrName>
                                        </p:attrNameLst>
                                      </p:cBhvr>
                                      <p:to>
                                        <p:strVal val="visible"/>
                                      </p:to>
                                    </p:set>
                                    <p:animEffect transition="in" filter="fade">
                                      <p:cBhvr>
                                        <p:cTn id="24" dur="1000"/>
                                        <p:tgtEl>
                                          <p:spTgt spid="3">
                                            <p:bg/>
                                          </p:spTgt>
                                        </p:tgtEl>
                                      </p:cBhvr>
                                    </p:animEffect>
                                    <p:anim calcmode="lin" valueType="num">
                                      <p:cBhvr>
                                        <p:cTn id="25" dur="1000" fill="hold"/>
                                        <p:tgtEl>
                                          <p:spTgt spid="3">
                                            <p:bg/>
                                          </p:spTgt>
                                        </p:tgtEl>
                                        <p:attrNameLst>
                                          <p:attrName>ppt_x</p:attrName>
                                        </p:attrNameLst>
                                      </p:cBhvr>
                                      <p:tavLst>
                                        <p:tav tm="0">
                                          <p:val>
                                            <p:strVal val="#ppt_x"/>
                                          </p:val>
                                        </p:tav>
                                        <p:tav tm="100000">
                                          <p:val>
                                            <p:strVal val="#ppt_x"/>
                                          </p:val>
                                        </p:tav>
                                      </p:tavLst>
                                    </p:anim>
                                    <p:anim calcmode="lin" valueType="num">
                                      <p:cBhvr>
                                        <p:cTn id="2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animEffect transition="in" filter="fade">
                                      <p:cBhvr>
                                        <p:cTn id="31" dur="1000"/>
                                        <p:tgtEl>
                                          <p:spTgt spid="3">
                                            <p:txEl>
                                              <p:pRg st="0" end="0"/>
                                            </p:txEl>
                                          </p:spTgt>
                                        </p:tgtEl>
                                      </p:cBhvr>
                                    </p:animEffect>
                                    <p:anim calcmode="lin" valueType="num">
                                      <p:cBhvr>
                                        <p:cTn id="3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080119"/>
          </a:xfrm>
        </p:spPr>
        <p:txBody>
          <a:bodyPr>
            <a:normAutofit fontScale="90000"/>
          </a:bodyPr>
          <a:lstStyle/>
          <a:p>
            <a:r>
              <a:rPr lang="it-IT" b="1" cap="all" dirty="0" smtClean="0"/>
              <a:t/>
            </a:r>
            <a:br>
              <a:rPr lang="it-IT" b="1" cap="all" dirty="0" smtClean="0"/>
            </a:br>
            <a:r>
              <a:rPr lang="it-IT" sz="3600" b="1" cap="all" dirty="0" smtClean="0">
                <a:solidFill>
                  <a:srgbClr val="FF0000"/>
                </a:solidFill>
              </a:rPr>
              <a:t>IMMIGRAZIONE</a:t>
            </a:r>
            <a:r>
              <a:rPr lang="it-IT" sz="3600" b="1" cap="all" dirty="0">
                <a:solidFill>
                  <a:srgbClr val="FF0000"/>
                </a:solidFill>
              </a:rPr>
              <a:t>, ACCOGLIENZA E INTEGRAZIONE</a:t>
            </a:r>
            <a:r>
              <a:rPr lang="it-IT" b="1" dirty="0">
                <a:solidFill>
                  <a:srgbClr val="FF0000"/>
                </a:solidFill>
              </a:rPr>
              <a:t/>
            </a:r>
            <a:br>
              <a:rPr lang="it-IT" b="1" dirty="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772816"/>
            <a:ext cx="8640960" cy="1944216"/>
          </a:xfrm>
          <a:solidFill>
            <a:schemeClr val="accent1">
              <a:lumMod val="20000"/>
              <a:lumOff val="80000"/>
            </a:schemeClr>
          </a:solidFill>
          <a:ln w="25400">
            <a:solidFill>
              <a:schemeClr val="accent1"/>
            </a:solidFill>
          </a:ln>
        </p:spPr>
        <p:txBody>
          <a:bodyPr>
            <a:noAutofit/>
          </a:bodyPr>
          <a:lstStyle/>
          <a:p>
            <a:pPr algn="just"/>
            <a:r>
              <a:rPr lang="it-IT" sz="2000" b="1" dirty="0" smtClean="0">
                <a:solidFill>
                  <a:srgbClr val="FF0000"/>
                </a:solidFill>
              </a:rPr>
              <a:t>L’indice d’inclusione MIPEX</a:t>
            </a:r>
            <a:r>
              <a:rPr lang="it-IT" sz="2000" dirty="0" smtClean="0">
                <a:solidFill>
                  <a:schemeClr val="tx1"/>
                </a:solidFill>
              </a:rPr>
              <a:t>, che mette a sistema i vari indicatori di inclusione dello straniero (dal lavoro, alla salute, passando per scuola e politiche sociali), evidenzia la </a:t>
            </a:r>
            <a:r>
              <a:rPr lang="it-IT" sz="2000" b="1" dirty="0" smtClean="0">
                <a:solidFill>
                  <a:schemeClr val="tx1"/>
                </a:solidFill>
              </a:rPr>
              <a:t>mediocrità dell’Italia in fatto di politiche d’accoglienza. </a:t>
            </a:r>
          </a:p>
          <a:p>
            <a:pPr algn="just"/>
            <a:r>
              <a:rPr lang="it-IT" sz="2000" b="1" dirty="0" smtClean="0">
                <a:solidFill>
                  <a:srgbClr val="FF0000"/>
                </a:solidFill>
              </a:rPr>
              <a:t>La buona performance </a:t>
            </a:r>
            <a:r>
              <a:rPr lang="it-IT" sz="2000" dirty="0" smtClean="0">
                <a:solidFill>
                  <a:schemeClr val="tx1"/>
                </a:solidFill>
              </a:rPr>
              <a:t>del sistema ospedaliero e in materia di riunificazione familiare alza il punteggio, il nostro Paese si dimostra particolarmente ostile riguardo alle politiche dell’educazione - strumento fondamentale per l’inclusione.</a:t>
            </a:r>
            <a:r>
              <a:rPr lang="it-IT" sz="2000" dirty="0" smtClean="0"/>
              <a:t> </a:t>
            </a:r>
          </a:p>
          <a:p>
            <a:pPr algn="just"/>
            <a:endParaRPr lang="it-IT" sz="2000" dirty="0">
              <a:solidFill>
                <a:schemeClr val="tx1"/>
              </a:solidFill>
            </a:endParaRPr>
          </a:p>
        </p:txBody>
      </p:sp>
      <p:sp>
        <p:nvSpPr>
          <p:cNvPr id="5" name="Segnaposto data 4"/>
          <p:cNvSpPr>
            <a:spLocks noGrp="1"/>
          </p:cNvSpPr>
          <p:nvPr>
            <p:ph type="dt" sz="half" idx="10"/>
          </p:nvPr>
        </p:nvSpPr>
        <p:spPr/>
        <p:txBody>
          <a:bodyPr/>
          <a:lstStyle/>
          <a:p>
            <a:fld id="{834D8B19-8CFD-4EB5-9761-B1755A0E23F9}" type="datetime1">
              <a:rPr lang="it-IT" smtClean="0"/>
              <a:pPr/>
              <a:t>12/12/2019</a:t>
            </a:fld>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21</a:t>
            </a:fld>
            <a:endParaRPr lang="it-IT"/>
          </a:p>
        </p:txBody>
      </p:sp>
      <p:sp>
        <p:nvSpPr>
          <p:cNvPr id="7" name="CasellaDiTesto 6"/>
          <p:cNvSpPr txBox="1"/>
          <p:nvPr/>
        </p:nvSpPr>
        <p:spPr>
          <a:xfrm>
            <a:off x="251520" y="1124744"/>
            <a:ext cx="8640960" cy="461665"/>
          </a:xfrm>
          <a:prstGeom prst="rect">
            <a:avLst/>
          </a:prstGeom>
          <a:noFill/>
        </p:spPr>
        <p:txBody>
          <a:bodyPr wrap="square" rtlCol="0">
            <a:spAutoFit/>
          </a:bodyPr>
          <a:lstStyle/>
          <a:p>
            <a:pPr algn="ctr"/>
            <a:r>
              <a:rPr lang="it-IT" sz="2400" b="1" dirty="0" smtClean="0">
                <a:solidFill>
                  <a:srgbClr val="0070C0"/>
                </a:solidFill>
              </a:rPr>
              <a:t>In Italia le politiche dell’accoglienza restano mediocri </a:t>
            </a:r>
            <a:endParaRPr lang="it-IT" sz="2400" b="1" dirty="0">
              <a:solidFill>
                <a:srgbClr val="0070C0"/>
              </a:solidFill>
            </a:endParaRPr>
          </a:p>
        </p:txBody>
      </p:sp>
      <p:pic>
        <p:nvPicPr>
          <p:cNvPr id="20482" name="Picture 2" descr="C:\Users\Master\Desktop\Immigrati\i45.jpg"/>
          <p:cNvPicPr>
            <a:picLocks noChangeAspect="1" noChangeArrowheads="1"/>
          </p:cNvPicPr>
          <p:nvPr/>
        </p:nvPicPr>
        <p:blipFill>
          <a:blip r:embed="rId2" cstate="print"/>
          <a:srcRect/>
          <a:stretch>
            <a:fillRect/>
          </a:stretch>
        </p:blipFill>
        <p:spPr bwMode="auto">
          <a:xfrm>
            <a:off x="2483768" y="3933056"/>
            <a:ext cx="4248472" cy="2525724"/>
          </a:xfrm>
          <a:prstGeom prst="rect">
            <a:avLst/>
          </a:prstGeom>
          <a:noFill/>
          <a:ln w="25400">
            <a:solidFill>
              <a:schemeClr val="accent1">
                <a:shade val="95000"/>
                <a:satMod val="105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0482"/>
                                        </p:tgtEl>
                                        <p:attrNameLst>
                                          <p:attrName>style.visibility</p:attrName>
                                        </p:attrNameLst>
                                      </p:cBhvr>
                                      <p:to>
                                        <p:strVal val="visible"/>
                                      </p:to>
                                    </p:set>
                                    <p:animEffect transition="in" filter="wheel(4)">
                                      <p:cBhvr>
                                        <p:cTn id="14" dur="2000"/>
                                        <p:tgtEl>
                                          <p:spTgt spid="2048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080119"/>
          </a:xfrm>
        </p:spPr>
        <p:txBody>
          <a:bodyPr>
            <a:normAutofit fontScale="90000"/>
          </a:bodyPr>
          <a:lstStyle/>
          <a:p>
            <a:r>
              <a:rPr lang="it-IT" b="1" cap="all" dirty="0" smtClean="0"/>
              <a:t/>
            </a:r>
            <a:br>
              <a:rPr lang="it-IT" b="1" cap="all" dirty="0" smtClean="0"/>
            </a:br>
            <a:r>
              <a:rPr lang="it-IT" sz="3600" b="1" cap="all" dirty="0" smtClean="0">
                <a:solidFill>
                  <a:srgbClr val="FF0000"/>
                </a:solidFill>
              </a:rPr>
              <a:t>IMMIGRAZIONE</a:t>
            </a:r>
            <a:r>
              <a:rPr lang="it-IT" sz="3600" b="1" cap="all" dirty="0">
                <a:solidFill>
                  <a:srgbClr val="FF0000"/>
                </a:solidFill>
              </a:rPr>
              <a:t>, ACCOGLIENZA E INTEGRAZIONE</a:t>
            </a:r>
            <a:r>
              <a:rPr lang="it-IT" b="1" dirty="0">
                <a:solidFill>
                  <a:srgbClr val="FF0000"/>
                </a:solidFill>
              </a:rPr>
              <a:t/>
            </a:r>
            <a:br>
              <a:rPr lang="it-IT" b="1" dirty="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772816"/>
            <a:ext cx="8640960" cy="2592288"/>
          </a:xfrm>
          <a:solidFill>
            <a:schemeClr val="accent1">
              <a:lumMod val="20000"/>
              <a:lumOff val="80000"/>
            </a:schemeClr>
          </a:solidFill>
          <a:ln w="25400">
            <a:solidFill>
              <a:schemeClr val="accent1"/>
            </a:solidFill>
          </a:ln>
        </p:spPr>
        <p:txBody>
          <a:bodyPr>
            <a:noAutofit/>
          </a:bodyPr>
          <a:lstStyle/>
          <a:p>
            <a:pPr algn="just"/>
            <a:r>
              <a:rPr lang="it-IT" sz="2000" b="1" dirty="0" smtClean="0">
                <a:solidFill>
                  <a:srgbClr val="FF0000"/>
                </a:solidFill>
              </a:rPr>
              <a:t>L’Indice di Inserimento Sociale </a:t>
            </a:r>
            <a:r>
              <a:rPr lang="it-IT" sz="2000" dirty="0" smtClean="0">
                <a:solidFill>
                  <a:schemeClr val="tx1"/>
                </a:solidFill>
              </a:rPr>
              <a:t>elaborato dal </a:t>
            </a:r>
            <a:r>
              <a:rPr lang="it-IT" sz="2000" b="1" dirty="0" smtClean="0">
                <a:solidFill>
                  <a:schemeClr val="tx1"/>
                </a:solidFill>
              </a:rPr>
              <a:t>CNEL</a:t>
            </a:r>
            <a:r>
              <a:rPr lang="it-IT" sz="2000" dirty="0" smtClean="0">
                <a:solidFill>
                  <a:schemeClr val="tx1"/>
                </a:solidFill>
              </a:rPr>
              <a:t> conferma questi trend, individuando proprio le regioni del Sud (in particolare Sicilia, Basilicata, Calabria, Lazio e Campania) come fanalini di coda. </a:t>
            </a:r>
          </a:p>
          <a:p>
            <a:pPr algn="just"/>
            <a:r>
              <a:rPr lang="it-IT" sz="2000" b="1" dirty="0" smtClean="0">
                <a:solidFill>
                  <a:srgbClr val="FF0000"/>
                </a:solidFill>
              </a:rPr>
              <a:t>Il punteggio basso </a:t>
            </a:r>
            <a:r>
              <a:rPr lang="it-IT" sz="2000" dirty="0" smtClean="0">
                <a:solidFill>
                  <a:schemeClr val="tx1"/>
                </a:solidFill>
              </a:rPr>
              <a:t>dipenderebbe soprattutto dalle poche opportunità di soggiorno stabile, di naturalizzazione e di radicamento sul territorio (con pochissimi permessi di soggiorno per motivi familiari).</a:t>
            </a:r>
          </a:p>
          <a:p>
            <a:pPr algn="just"/>
            <a:r>
              <a:rPr lang="it-IT" sz="2000" b="1" dirty="0" smtClean="0">
                <a:solidFill>
                  <a:srgbClr val="FF0000"/>
                </a:solidFill>
              </a:rPr>
              <a:t>Due sarebbero i fattori </a:t>
            </a:r>
            <a:r>
              <a:rPr lang="it-IT" sz="2000" dirty="0" smtClean="0">
                <a:solidFill>
                  <a:schemeClr val="tx1"/>
                </a:solidFill>
              </a:rPr>
              <a:t>in grado di generare integrazione: </a:t>
            </a:r>
            <a:r>
              <a:rPr lang="it-IT" sz="2000" b="1" dirty="0" smtClean="0">
                <a:solidFill>
                  <a:schemeClr val="tx1"/>
                </a:solidFill>
              </a:rPr>
              <a:t>il coinvolgimento nel circuito “istituzionale” e l’inclusione nelle comunità locali.</a:t>
            </a:r>
          </a:p>
          <a:p>
            <a:pPr algn="just"/>
            <a:r>
              <a:rPr lang="it-IT" sz="2000" dirty="0" smtClean="0"/>
              <a:t> </a:t>
            </a:r>
          </a:p>
          <a:p>
            <a:pPr algn="just"/>
            <a:endParaRPr lang="it-IT" sz="2000" dirty="0">
              <a:solidFill>
                <a:schemeClr val="tx1"/>
              </a:solidFill>
            </a:endParaRPr>
          </a:p>
        </p:txBody>
      </p:sp>
      <p:sp>
        <p:nvSpPr>
          <p:cNvPr id="5" name="Segnaposto data 4"/>
          <p:cNvSpPr>
            <a:spLocks noGrp="1"/>
          </p:cNvSpPr>
          <p:nvPr>
            <p:ph type="dt" sz="half" idx="10"/>
          </p:nvPr>
        </p:nvSpPr>
        <p:spPr/>
        <p:txBody>
          <a:bodyPr/>
          <a:lstStyle/>
          <a:p>
            <a:fld id="{7A840960-4CC1-4221-A2CC-8A50239404B5}" type="datetime1">
              <a:rPr lang="it-IT" smtClean="0"/>
              <a:pPr/>
              <a:t>12/12/2019</a:t>
            </a:fld>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22</a:t>
            </a:fld>
            <a:endParaRPr lang="it-IT"/>
          </a:p>
        </p:txBody>
      </p:sp>
      <p:sp>
        <p:nvSpPr>
          <p:cNvPr id="7" name="CasellaDiTesto 6"/>
          <p:cNvSpPr txBox="1"/>
          <p:nvPr/>
        </p:nvSpPr>
        <p:spPr>
          <a:xfrm>
            <a:off x="251520" y="1124744"/>
            <a:ext cx="8640960" cy="461665"/>
          </a:xfrm>
          <a:prstGeom prst="rect">
            <a:avLst/>
          </a:prstGeom>
          <a:noFill/>
        </p:spPr>
        <p:txBody>
          <a:bodyPr wrap="square" rtlCol="0">
            <a:spAutoFit/>
          </a:bodyPr>
          <a:lstStyle/>
          <a:p>
            <a:pPr algn="ctr"/>
            <a:r>
              <a:rPr lang="it-IT" sz="2400" b="1" dirty="0" smtClean="0">
                <a:solidFill>
                  <a:srgbClr val="0070C0"/>
                </a:solidFill>
              </a:rPr>
              <a:t>Le regioni del sud, fanalino di coda</a:t>
            </a:r>
            <a:endParaRPr lang="it-IT" sz="2400" b="1" dirty="0">
              <a:solidFill>
                <a:srgbClr val="0070C0"/>
              </a:solidFill>
            </a:endParaRPr>
          </a:p>
        </p:txBody>
      </p:sp>
      <p:pic>
        <p:nvPicPr>
          <p:cNvPr id="21506" name="Picture 2" descr="C:\Users\Master\Desktop\Immigrati\i16.jpg"/>
          <p:cNvPicPr>
            <a:picLocks noChangeAspect="1" noChangeArrowheads="1"/>
          </p:cNvPicPr>
          <p:nvPr/>
        </p:nvPicPr>
        <p:blipFill>
          <a:blip r:embed="rId2" cstate="print"/>
          <a:srcRect/>
          <a:stretch>
            <a:fillRect/>
          </a:stretch>
        </p:blipFill>
        <p:spPr bwMode="auto">
          <a:xfrm>
            <a:off x="2627784" y="4509120"/>
            <a:ext cx="3816424" cy="2137197"/>
          </a:xfrm>
          <a:prstGeom prst="rect">
            <a:avLst/>
          </a:prstGeom>
          <a:noFill/>
          <a:ln w="25400">
            <a:solidFill>
              <a:schemeClr val="accent1">
                <a:shade val="95000"/>
                <a:satMod val="105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1506"/>
                                        </p:tgtEl>
                                        <p:attrNameLst>
                                          <p:attrName>style.visibility</p:attrName>
                                        </p:attrNameLst>
                                      </p:cBhvr>
                                      <p:to>
                                        <p:strVal val="visible"/>
                                      </p:to>
                                    </p:set>
                                    <p:animEffect transition="in" filter="wheel(4)">
                                      <p:cBhvr>
                                        <p:cTn id="14" dur="2000"/>
                                        <p:tgtEl>
                                          <p:spTgt spid="21506"/>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1000"/>
                                        <p:tgtEl>
                                          <p:spTgt spid="3">
                                            <p:txEl>
                                              <p:pRg st="2" end="2"/>
                                            </p:txEl>
                                          </p:spTgt>
                                        </p:tgtEl>
                                      </p:cBhvr>
                                    </p:animEffect>
                                    <p:anim calcmode="lin" valueType="num">
                                      <p:cBhvr>
                                        <p:cTn id="3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080119"/>
          </a:xfrm>
        </p:spPr>
        <p:txBody>
          <a:bodyPr>
            <a:normAutofit fontScale="90000"/>
          </a:bodyPr>
          <a:lstStyle/>
          <a:p>
            <a:r>
              <a:rPr lang="it-IT" b="1" cap="all" dirty="0" smtClean="0"/>
              <a:t/>
            </a:r>
            <a:br>
              <a:rPr lang="it-IT" b="1" cap="all" dirty="0" smtClean="0"/>
            </a:br>
            <a:r>
              <a:rPr lang="it-IT" sz="3600" b="1" cap="all" dirty="0" smtClean="0">
                <a:solidFill>
                  <a:srgbClr val="FF0000"/>
                </a:solidFill>
              </a:rPr>
              <a:t>IMMIGRAZIONE</a:t>
            </a:r>
            <a:r>
              <a:rPr lang="it-IT" sz="3600" b="1" cap="all" dirty="0">
                <a:solidFill>
                  <a:srgbClr val="FF0000"/>
                </a:solidFill>
              </a:rPr>
              <a:t>, ACCOGLIENZA E INTEGRAZIONE</a:t>
            </a:r>
            <a:r>
              <a:rPr lang="it-IT" b="1" dirty="0">
                <a:solidFill>
                  <a:srgbClr val="FF0000"/>
                </a:solidFill>
              </a:rPr>
              <a:t/>
            </a:r>
            <a:br>
              <a:rPr lang="it-IT" b="1" dirty="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772816"/>
            <a:ext cx="8640960" cy="3888432"/>
          </a:xfrm>
          <a:solidFill>
            <a:schemeClr val="accent1">
              <a:lumMod val="20000"/>
              <a:lumOff val="80000"/>
            </a:schemeClr>
          </a:solidFill>
          <a:ln w="25400">
            <a:solidFill>
              <a:schemeClr val="accent1"/>
            </a:solidFill>
          </a:ln>
        </p:spPr>
        <p:txBody>
          <a:bodyPr>
            <a:noAutofit/>
          </a:bodyPr>
          <a:lstStyle/>
          <a:p>
            <a:pPr algn="just"/>
            <a:r>
              <a:rPr lang="it-IT" sz="2000" b="1" dirty="0" smtClean="0">
                <a:solidFill>
                  <a:srgbClr val="FF0000"/>
                </a:solidFill>
              </a:rPr>
              <a:t>Da un lato, </a:t>
            </a:r>
            <a:r>
              <a:rPr lang="it-IT" sz="2000" dirty="0" smtClean="0">
                <a:solidFill>
                  <a:schemeClr val="tx1"/>
                </a:solidFill>
              </a:rPr>
              <a:t>il sistema d’accoglienza è divenuto ormai l’unica strada percorribile per l’ingresso legale nel Paese. A fronte della progressiva diminuzione delle “quote di ingresso” per gli immigrati a titolo lavorativo, passate da 350 mila nel 2010 a soltanto 13 mila nel 2016, </a:t>
            </a:r>
            <a:r>
              <a:rPr lang="it-IT" sz="2000" b="1" dirty="0" smtClean="0">
                <a:solidFill>
                  <a:schemeClr val="tx1"/>
                </a:solidFill>
              </a:rPr>
              <a:t>il circuito è saturato dalle richieste di asilo e protezione internazionale</a:t>
            </a:r>
            <a:r>
              <a:rPr lang="it-IT" sz="2000" dirty="0" smtClean="0">
                <a:solidFill>
                  <a:schemeClr val="tx1"/>
                </a:solidFill>
              </a:rPr>
              <a:t>. </a:t>
            </a:r>
          </a:p>
          <a:p>
            <a:pPr algn="just"/>
            <a:r>
              <a:rPr lang="it-IT" sz="2000" b="1" dirty="0" smtClean="0">
                <a:solidFill>
                  <a:srgbClr val="FF0000"/>
                </a:solidFill>
              </a:rPr>
              <a:t>L’Italia, collo di bottiglia </a:t>
            </a:r>
            <a:r>
              <a:rPr lang="it-IT" sz="2000" dirty="0" smtClean="0">
                <a:solidFill>
                  <a:schemeClr val="tx1"/>
                </a:solidFill>
              </a:rPr>
              <a:t>nello schema europeo di ricezione dei migranti in virtù di </a:t>
            </a:r>
            <a:r>
              <a:rPr lang="it-IT" sz="2000" b="1" dirty="0" smtClean="0">
                <a:solidFill>
                  <a:schemeClr val="tx1"/>
                </a:solidFill>
              </a:rPr>
              <a:t>Dublino III</a:t>
            </a:r>
            <a:r>
              <a:rPr lang="it-IT" sz="2000" dirty="0" smtClean="0">
                <a:solidFill>
                  <a:schemeClr val="tx1"/>
                </a:solidFill>
              </a:rPr>
              <a:t>, ha respinto negli anni un numero sempre maggiore di </a:t>
            </a:r>
            <a:r>
              <a:rPr lang="it-IT" sz="2000" i="1" dirty="0" err="1" smtClean="0">
                <a:solidFill>
                  <a:schemeClr val="tx1"/>
                </a:solidFill>
              </a:rPr>
              <a:t>applicants</a:t>
            </a:r>
            <a:r>
              <a:rPr lang="it-IT" sz="2000" dirty="0" smtClean="0">
                <a:solidFill>
                  <a:schemeClr val="tx1"/>
                </a:solidFill>
              </a:rPr>
              <a:t>, collocandosi ben al di sotto della media europea (</a:t>
            </a:r>
            <a:r>
              <a:rPr lang="it-IT" sz="2000" b="1" dirty="0" smtClean="0">
                <a:solidFill>
                  <a:schemeClr val="tx1"/>
                </a:solidFill>
              </a:rPr>
              <a:t>39.2% delle istanze vengono accolte a fronte del 60.6% tra gli EU28</a:t>
            </a:r>
            <a:r>
              <a:rPr lang="it-IT" sz="2000" dirty="0" smtClean="0">
                <a:solidFill>
                  <a:schemeClr val="tx1"/>
                </a:solidFill>
              </a:rPr>
              <a:t>). </a:t>
            </a:r>
          </a:p>
          <a:p>
            <a:pPr algn="just"/>
            <a:r>
              <a:rPr lang="it-IT" sz="2000" b="1" dirty="0" smtClean="0">
                <a:solidFill>
                  <a:srgbClr val="FF0000"/>
                </a:solidFill>
              </a:rPr>
              <a:t>Gestito con logica emergenziale</a:t>
            </a:r>
            <a:r>
              <a:rPr lang="it-IT" sz="2000" dirty="0" smtClean="0">
                <a:solidFill>
                  <a:schemeClr val="tx1"/>
                </a:solidFill>
              </a:rPr>
              <a:t>, </a:t>
            </a:r>
            <a:r>
              <a:rPr lang="it-IT" sz="2000" b="1" dirty="0" smtClean="0">
                <a:solidFill>
                  <a:schemeClr val="tx1"/>
                </a:solidFill>
              </a:rPr>
              <a:t>solo un quarto dei richiedenti asilo viene ospitato negli SPRAR, mentre il resto alloggia in strutture di natura straordinaria o temporanea</a:t>
            </a:r>
            <a:r>
              <a:rPr lang="it-IT" sz="2000" dirty="0" smtClean="0">
                <a:solidFill>
                  <a:schemeClr val="tx1"/>
                </a:solidFill>
              </a:rPr>
              <a:t>. </a:t>
            </a:r>
          </a:p>
          <a:p>
            <a:pPr algn="just"/>
            <a:endParaRPr lang="it-IT" sz="2000" dirty="0" smtClean="0">
              <a:solidFill>
                <a:schemeClr val="tx1"/>
              </a:solidFill>
            </a:endParaRPr>
          </a:p>
          <a:p>
            <a:pPr algn="just"/>
            <a:r>
              <a:rPr lang="it-IT" sz="2000" dirty="0" smtClean="0"/>
              <a:t> </a:t>
            </a:r>
          </a:p>
          <a:p>
            <a:pPr algn="just"/>
            <a:endParaRPr lang="it-IT" sz="2000" dirty="0">
              <a:solidFill>
                <a:schemeClr val="tx1"/>
              </a:solidFill>
            </a:endParaRPr>
          </a:p>
        </p:txBody>
      </p:sp>
      <p:sp>
        <p:nvSpPr>
          <p:cNvPr id="5" name="Segnaposto data 4"/>
          <p:cNvSpPr>
            <a:spLocks noGrp="1"/>
          </p:cNvSpPr>
          <p:nvPr>
            <p:ph type="dt" sz="half" idx="10"/>
          </p:nvPr>
        </p:nvSpPr>
        <p:spPr/>
        <p:txBody>
          <a:bodyPr/>
          <a:lstStyle/>
          <a:p>
            <a:fld id="{5A18CCBB-47A5-4FFC-9A93-024055C17FE6}" type="datetime1">
              <a:rPr lang="it-IT" smtClean="0"/>
              <a:pPr/>
              <a:t>12/12/2019</a:t>
            </a:fld>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23</a:t>
            </a:fld>
            <a:endParaRPr lang="it-IT"/>
          </a:p>
        </p:txBody>
      </p:sp>
      <p:sp>
        <p:nvSpPr>
          <p:cNvPr id="7" name="CasellaDiTesto 6"/>
          <p:cNvSpPr txBox="1"/>
          <p:nvPr/>
        </p:nvSpPr>
        <p:spPr>
          <a:xfrm>
            <a:off x="251520" y="1124744"/>
            <a:ext cx="8640960" cy="461665"/>
          </a:xfrm>
          <a:prstGeom prst="rect">
            <a:avLst/>
          </a:prstGeom>
          <a:noFill/>
        </p:spPr>
        <p:txBody>
          <a:bodyPr wrap="square" rtlCol="0">
            <a:spAutoFit/>
          </a:bodyPr>
          <a:lstStyle/>
          <a:p>
            <a:pPr algn="ctr"/>
            <a:r>
              <a:rPr lang="it-IT" sz="2400" b="1" dirty="0" smtClean="0">
                <a:solidFill>
                  <a:srgbClr val="0070C0"/>
                </a:solidFill>
              </a:rPr>
              <a:t>Il sistema d’accoglienza, unica strada percorribile</a:t>
            </a:r>
            <a:endParaRPr lang="it-IT" sz="2400" b="1" dirty="0">
              <a:solidFill>
                <a:srgbClr val="0070C0"/>
              </a:solidFill>
            </a:endParaRPr>
          </a:p>
        </p:txBody>
      </p:sp>
      <p:pic>
        <p:nvPicPr>
          <p:cNvPr id="22530" name="Picture 2" descr="C:\Users\Master\Desktop\Immigrati\i38.jpg"/>
          <p:cNvPicPr>
            <a:picLocks noChangeAspect="1" noChangeArrowheads="1"/>
          </p:cNvPicPr>
          <p:nvPr/>
        </p:nvPicPr>
        <p:blipFill>
          <a:blip r:embed="rId2" cstate="print"/>
          <a:srcRect/>
          <a:stretch>
            <a:fillRect/>
          </a:stretch>
        </p:blipFill>
        <p:spPr bwMode="auto">
          <a:xfrm>
            <a:off x="3347864" y="5301208"/>
            <a:ext cx="2448272" cy="1371032"/>
          </a:xfrm>
          <a:prstGeom prst="rect">
            <a:avLst/>
          </a:prstGeom>
          <a:noFill/>
          <a:ln w="25400">
            <a:solidFill>
              <a:schemeClr val="accent1">
                <a:shade val="95000"/>
                <a:satMod val="105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1000" fill="hold"/>
                                        <p:tgtEl>
                                          <p:spTgt spid="7">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7">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2530"/>
                                        </p:tgtEl>
                                        <p:attrNameLst>
                                          <p:attrName>style.visibility</p:attrName>
                                        </p:attrNameLst>
                                      </p:cBhvr>
                                      <p:to>
                                        <p:strVal val="visible"/>
                                      </p:to>
                                    </p:set>
                                    <p:animEffect transition="in" filter="wheel(4)">
                                      <p:cBhvr>
                                        <p:cTn id="14" dur="2000"/>
                                        <p:tgtEl>
                                          <p:spTgt spid="22530"/>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1000"/>
                                        <p:tgtEl>
                                          <p:spTgt spid="3">
                                            <p:txEl>
                                              <p:pRg st="2" end="2"/>
                                            </p:txEl>
                                          </p:spTgt>
                                        </p:tgtEl>
                                      </p:cBhvr>
                                    </p:animEffect>
                                    <p:anim calcmode="lin" valueType="num">
                                      <p:cBhvr>
                                        <p:cTn id="3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080119"/>
          </a:xfrm>
        </p:spPr>
        <p:txBody>
          <a:bodyPr>
            <a:normAutofit fontScale="90000"/>
          </a:bodyPr>
          <a:lstStyle/>
          <a:p>
            <a:r>
              <a:rPr lang="it-IT" b="1" cap="all" dirty="0" smtClean="0"/>
              <a:t/>
            </a:r>
            <a:br>
              <a:rPr lang="it-IT" b="1" cap="all" dirty="0" smtClean="0"/>
            </a:br>
            <a:r>
              <a:rPr lang="it-IT" sz="3600" b="1" cap="all" dirty="0" smtClean="0">
                <a:solidFill>
                  <a:srgbClr val="FF0000"/>
                </a:solidFill>
              </a:rPr>
              <a:t>IMMIGRAZIONE</a:t>
            </a:r>
            <a:r>
              <a:rPr lang="it-IT" sz="3600" b="1" cap="all" dirty="0">
                <a:solidFill>
                  <a:srgbClr val="FF0000"/>
                </a:solidFill>
              </a:rPr>
              <a:t>, ACCOGLIENZA E INTEGRAZIONE</a:t>
            </a:r>
            <a:r>
              <a:rPr lang="it-IT" b="1" dirty="0">
                <a:solidFill>
                  <a:srgbClr val="FF0000"/>
                </a:solidFill>
              </a:rPr>
              <a:t/>
            </a:r>
            <a:br>
              <a:rPr lang="it-IT" b="1" dirty="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772816"/>
            <a:ext cx="8640960" cy="3168352"/>
          </a:xfrm>
          <a:solidFill>
            <a:schemeClr val="accent1">
              <a:lumMod val="20000"/>
              <a:lumOff val="80000"/>
            </a:schemeClr>
          </a:solidFill>
          <a:ln w="25400">
            <a:solidFill>
              <a:schemeClr val="accent1"/>
            </a:solidFill>
          </a:ln>
        </p:spPr>
        <p:txBody>
          <a:bodyPr>
            <a:noAutofit/>
          </a:bodyPr>
          <a:lstStyle/>
          <a:p>
            <a:pPr algn="just"/>
            <a:r>
              <a:rPr lang="it-IT" sz="2000" b="1" dirty="0" smtClean="0">
                <a:solidFill>
                  <a:srgbClr val="FF0000"/>
                </a:solidFill>
              </a:rPr>
              <a:t>Dall’altro lato,</a:t>
            </a:r>
            <a:r>
              <a:rPr lang="it-IT" sz="2000" dirty="0" smtClean="0">
                <a:solidFill>
                  <a:schemeClr val="tx1"/>
                </a:solidFill>
              </a:rPr>
              <a:t> </a:t>
            </a:r>
            <a:r>
              <a:rPr lang="it-IT" sz="2000" b="1" dirty="0" smtClean="0">
                <a:solidFill>
                  <a:schemeClr val="tx1"/>
                </a:solidFill>
              </a:rPr>
              <a:t>le comunità locali giocano un ruolo di primo piano nell’accoglienza del migrante</a:t>
            </a:r>
            <a:r>
              <a:rPr lang="it-IT" sz="2000" dirty="0" smtClean="0">
                <a:solidFill>
                  <a:schemeClr val="tx1"/>
                </a:solidFill>
              </a:rPr>
              <a:t>. Anche in questo caso, poche esperienze virtuose  suppliscono a fatica ad uno scenario desolante. </a:t>
            </a:r>
          </a:p>
          <a:p>
            <a:pPr algn="just"/>
            <a:r>
              <a:rPr lang="it-IT" sz="2000" b="1" dirty="0" smtClean="0">
                <a:solidFill>
                  <a:srgbClr val="FF0000"/>
                </a:solidFill>
              </a:rPr>
              <a:t>Se le “periferie” a Sud del Paese </a:t>
            </a:r>
            <a:r>
              <a:rPr lang="it-IT" sz="2000" dirty="0" smtClean="0">
                <a:solidFill>
                  <a:schemeClr val="tx1"/>
                </a:solidFill>
              </a:rPr>
              <a:t>sono troppo spesso prone a meccanismi di sfruttamento e caporalato, il report di </a:t>
            </a:r>
            <a:r>
              <a:rPr lang="it-IT" sz="2000" b="1" dirty="0" smtClean="0">
                <a:solidFill>
                  <a:schemeClr val="tx1"/>
                </a:solidFill>
              </a:rPr>
              <a:t>Medici senza Frontiere</a:t>
            </a:r>
            <a:r>
              <a:rPr lang="it-IT" sz="2000" dirty="0" smtClean="0">
                <a:solidFill>
                  <a:schemeClr val="tx1"/>
                </a:solidFill>
              </a:rPr>
              <a:t> ha recentemente fatto luce sulle condizioni di vita dei migranti nei grandi agglomerati urbani: </a:t>
            </a:r>
            <a:r>
              <a:rPr lang="it-IT" sz="2000" b="1" dirty="0" smtClean="0">
                <a:solidFill>
                  <a:schemeClr val="tx1"/>
                </a:solidFill>
              </a:rPr>
              <a:t>10mila migranti in tutta Italia vivono all’aperto, in palazzi occupati o baraccopoli</a:t>
            </a:r>
            <a:r>
              <a:rPr lang="it-IT" sz="2000" dirty="0" smtClean="0">
                <a:solidFill>
                  <a:schemeClr val="tx1"/>
                </a:solidFill>
              </a:rPr>
              <a:t>; </a:t>
            </a:r>
            <a:r>
              <a:rPr lang="it-IT" sz="2000" b="1" dirty="0" smtClean="0">
                <a:solidFill>
                  <a:schemeClr val="tx1"/>
                </a:solidFill>
              </a:rPr>
              <a:t>la Capitale accoglie due mila migranti in meno rispetto al numero previsto dall’accordo </a:t>
            </a:r>
            <a:r>
              <a:rPr lang="it-IT" sz="2000" b="1" dirty="0" err="1" smtClean="0">
                <a:solidFill>
                  <a:schemeClr val="tx1"/>
                </a:solidFill>
              </a:rPr>
              <a:t>Stato-regioni</a:t>
            </a:r>
            <a:r>
              <a:rPr lang="it-IT" sz="2000" dirty="0" smtClean="0">
                <a:solidFill>
                  <a:schemeClr val="tx1"/>
                </a:solidFill>
              </a:rPr>
              <a:t>, spingendo così i richiedenti verso insediamenti informali. </a:t>
            </a:r>
          </a:p>
          <a:p>
            <a:pPr algn="just"/>
            <a:r>
              <a:rPr lang="it-IT" sz="2000" dirty="0" smtClean="0"/>
              <a:t> </a:t>
            </a:r>
          </a:p>
          <a:p>
            <a:pPr algn="just"/>
            <a:endParaRPr lang="it-IT" sz="2000" dirty="0">
              <a:solidFill>
                <a:schemeClr val="tx1"/>
              </a:solidFill>
            </a:endParaRPr>
          </a:p>
        </p:txBody>
      </p:sp>
      <p:sp>
        <p:nvSpPr>
          <p:cNvPr id="5" name="Segnaposto data 4"/>
          <p:cNvSpPr>
            <a:spLocks noGrp="1"/>
          </p:cNvSpPr>
          <p:nvPr>
            <p:ph type="dt" sz="half" idx="10"/>
          </p:nvPr>
        </p:nvSpPr>
        <p:spPr/>
        <p:txBody>
          <a:bodyPr/>
          <a:lstStyle/>
          <a:p>
            <a:fld id="{F0FD3AE1-C8AA-4F24-AEEB-DF581FA4A325}" type="datetime1">
              <a:rPr lang="it-IT" smtClean="0"/>
              <a:pPr/>
              <a:t>12/12/2019</a:t>
            </a:fld>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24</a:t>
            </a:fld>
            <a:endParaRPr lang="it-IT"/>
          </a:p>
        </p:txBody>
      </p:sp>
      <p:sp>
        <p:nvSpPr>
          <p:cNvPr id="7" name="CasellaDiTesto 6"/>
          <p:cNvSpPr txBox="1"/>
          <p:nvPr/>
        </p:nvSpPr>
        <p:spPr>
          <a:xfrm>
            <a:off x="251520" y="1124744"/>
            <a:ext cx="8640960" cy="461665"/>
          </a:xfrm>
          <a:prstGeom prst="rect">
            <a:avLst/>
          </a:prstGeom>
          <a:noFill/>
        </p:spPr>
        <p:txBody>
          <a:bodyPr wrap="square" rtlCol="0">
            <a:spAutoFit/>
          </a:bodyPr>
          <a:lstStyle/>
          <a:p>
            <a:pPr algn="ctr"/>
            <a:r>
              <a:rPr lang="it-IT" sz="2400" b="1" dirty="0" smtClean="0">
                <a:solidFill>
                  <a:srgbClr val="0070C0"/>
                </a:solidFill>
              </a:rPr>
              <a:t>Poche esperienze virtuose suppliscono a scenari desolanti</a:t>
            </a:r>
            <a:endParaRPr lang="it-IT" sz="2400" b="1" dirty="0">
              <a:solidFill>
                <a:srgbClr val="0070C0"/>
              </a:solidFill>
            </a:endParaRPr>
          </a:p>
        </p:txBody>
      </p:sp>
      <p:pic>
        <p:nvPicPr>
          <p:cNvPr id="23554" name="Picture 2" descr="C:\Users\Master\Desktop\Immigrati\i37.jpg"/>
          <p:cNvPicPr>
            <a:picLocks noChangeAspect="1" noChangeArrowheads="1"/>
          </p:cNvPicPr>
          <p:nvPr/>
        </p:nvPicPr>
        <p:blipFill>
          <a:blip r:embed="rId2" cstate="print"/>
          <a:srcRect/>
          <a:stretch>
            <a:fillRect/>
          </a:stretch>
        </p:blipFill>
        <p:spPr bwMode="auto">
          <a:xfrm>
            <a:off x="3131840" y="4725144"/>
            <a:ext cx="2921636" cy="1944216"/>
          </a:xfrm>
          <a:prstGeom prst="rect">
            <a:avLst/>
          </a:prstGeom>
          <a:noFill/>
          <a:ln w="25400">
            <a:solidFill>
              <a:schemeClr val="accent1">
                <a:shade val="95000"/>
                <a:satMod val="105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3554"/>
                                        </p:tgtEl>
                                        <p:attrNameLst>
                                          <p:attrName>style.visibility</p:attrName>
                                        </p:attrNameLst>
                                      </p:cBhvr>
                                      <p:to>
                                        <p:strVal val="visible"/>
                                      </p:to>
                                    </p:set>
                                    <p:animEffect transition="in" filter="wheel(4)">
                                      <p:cBhvr>
                                        <p:cTn id="14" dur="2000"/>
                                        <p:tgtEl>
                                          <p:spTgt spid="23554"/>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080119"/>
          </a:xfrm>
        </p:spPr>
        <p:txBody>
          <a:bodyPr>
            <a:normAutofit fontScale="90000"/>
          </a:bodyPr>
          <a:lstStyle/>
          <a:p>
            <a:r>
              <a:rPr lang="it-IT" b="1" cap="all" dirty="0" smtClean="0"/>
              <a:t/>
            </a:r>
            <a:br>
              <a:rPr lang="it-IT" b="1" cap="all" dirty="0" smtClean="0"/>
            </a:br>
            <a:r>
              <a:rPr lang="it-IT" sz="3600" b="1" cap="all" dirty="0" smtClean="0">
                <a:solidFill>
                  <a:srgbClr val="FF0000"/>
                </a:solidFill>
              </a:rPr>
              <a:t>IMMIGRAZIONE</a:t>
            </a:r>
            <a:r>
              <a:rPr lang="it-IT" sz="3600" b="1" cap="all" dirty="0">
                <a:solidFill>
                  <a:srgbClr val="FF0000"/>
                </a:solidFill>
              </a:rPr>
              <a:t>, ACCOGLIENZA E INTEGRAZIONE</a:t>
            </a:r>
            <a:r>
              <a:rPr lang="it-IT" b="1" dirty="0">
                <a:solidFill>
                  <a:srgbClr val="FF0000"/>
                </a:solidFill>
              </a:rPr>
              <a:t/>
            </a:r>
            <a:br>
              <a:rPr lang="it-IT" b="1" dirty="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772816"/>
            <a:ext cx="8640960" cy="2016224"/>
          </a:xfrm>
          <a:solidFill>
            <a:schemeClr val="accent1">
              <a:lumMod val="20000"/>
              <a:lumOff val="80000"/>
            </a:schemeClr>
          </a:solidFill>
          <a:ln w="25400">
            <a:solidFill>
              <a:schemeClr val="accent1"/>
            </a:solidFill>
          </a:ln>
        </p:spPr>
        <p:txBody>
          <a:bodyPr>
            <a:noAutofit/>
          </a:bodyPr>
          <a:lstStyle/>
          <a:p>
            <a:pPr algn="just"/>
            <a:r>
              <a:rPr lang="it-IT" sz="2000" b="1" dirty="0" smtClean="0">
                <a:solidFill>
                  <a:srgbClr val="FF0000"/>
                </a:solidFill>
              </a:rPr>
              <a:t>A Roma, </a:t>
            </a:r>
            <a:r>
              <a:rPr lang="it-IT" sz="2000" dirty="0" smtClean="0">
                <a:solidFill>
                  <a:schemeClr val="tx1"/>
                </a:solidFill>
              </a:rPr>
              <a:t>dove spesso vivono senza luce, gas o acqua, si registra quindi la mancanza di una seria riflessione sulle modalità d’integrazione degli immigrati, di fronte al progressivo aumento degli sgomberi forzati da parte delle autorità competenti. </a:t>
            </a:r>
          </a:p>
          <a:p>
            <a:pPr algn="just"/>
            <a:r>
              <a:rPr lang="it-IT" sz="2000" b="1" dirty="0" smtClean="0">
                <a:solidFill>
                  <a:srgbClr val="FF0000"/>
                </a:solidFill>
              </a:rPr>
              <a:t>Il potenziale </a:t>
            </a:r>
            <a:r>
              <a:rPr lang="it-IT" sz="2000" dirty="0" smtClean="0">
                <a:solidFill>
                  <a:schemeClr val="tx1"/>
                </a:solidFill>
              </a:rPr>
              <a:t>inclusivo o esclusivo delle comunità locali verte a sua volta su due circuiti paralleli: </a:t>
            </a:r>
            <a:r>
              <a:rPr lang="it-IT" sz="2000" b="1" dirty="0" smtClean="0">
                <a:solidFill>
                  <a:schemeClr val="tx1"/>
                </a:solidFill>
              </a:rPr>
              <a:t>il mercato del lavoro e la sfera educativa</a:t>
            </a:r>
            <a:r>
              <a:rPr lang="it-IT" sz="2000" dirty="0" smtClean="0">
                <a:solidFill>
                  <a:schemeClr val="tx1"/>
                </a:solidFill>
              </a:rPr>
              <a:t>.</a:t>
            </a:r>
            <a:r>
              <a:rPr lang="it-IT" sz="2000" dirty="0" smtClean="0"/>
              <a:t> </a:t>
            </a:r>
          </a:p>
          <a:p>
            <a:pPr algn="just"/>
            <a:endParaRPr lang="it-IT" sz="2000" dirty="0">
              <a:solidFill>
                <a:schemeClr val="tx1"/>
              </a:solidFill>
            </a:endParaRPr>
          </a:p>
        </p:txBody>
      </p:sp>
      <p:sp>
        <p:nvSpPr>
          <p:cNvPr id="5" name="Segnaposto data 4"/>
          <p:cNvSpPr>
            <a:spLocks noGrp="1"/>
          </p:cNvSpPr>
          <p:nvPr>
            <p:ph type="dt" sz="half" idx="10"/>
          </p:nvPr>
        </p:nvSpPr>
        <p:spPr/>
        <p:txBody>
          <a:bodyPr/>
          <a:lstStyle/>
          <a:p>
            <a:fld id="{07269291-6692-40A5-8F44-362D5F849E1C}" type="datetime1">
              <a:rPr lang="it-IT" smtClean="0"/>
              <a:pPr/>
              <a:t>12/12/2019</a:t>
            </a:fld>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25</a:t>
            </a:fld>
            <a:endParaRPr lang="it-IT"/>
          </a:p>
        </p:txBody>
      </p:sp>
      <p:sp>
        <p:nvSpPr>
          <p:cNvPr id="7" name="CasellaDiTesto 6"/>
          <p:cNvSpPr txBox="1"/>
          <p:nvPr/>
        </p:nvSpPr>
        <p:spPr>
          <a:xfrm>
            <a:off x="251520" y="1124744"/>
            <a:ext cx="8640960" cy="461665"/>
          </a:xfrm>
          <a:prstGeom prst="rect">
            <a:avLst/>
          </a:prstGeom>
          <a:noFill/>
        </p:spPr>
        <p:txBody>
          <a:bodyPr wrap="square" rtlCol="0">
            <a:spAutoFit/>
          </a:bodyPr>
          <a:lstStyle/>
          <a:p>
            <a:pPr algn="ctr"/>
            <a:r>
              <a:rPr lang="it-IT" sz="2400" b="1" dirty="0" smtClean="0">
                <a:solidFill>
                  <a:srgbClr val="0070C0"/>
                </a:solidFill>
              </a:rPr>
              <a:t>Mancanza di una seria modalità d’integrazione degli immigrati</a:t>
            </a:r>
            <a:endParaRPr lang="it-IT" sz="2400" b="1" dirty="0">
              <a:solidFill>
                <a:srgbClr val="0070C0"/>
              </a:solidFill>
            </a:endParaRPr>
          </a:p>
        </p:txBody>
      </p:sp>
      <p:pic>
        <p:nvPicPr>
          <p:cNvPr id="24578" name="Picture 2" descr="C:\Users\Master\Desktop\Immigrati\i27.jpg"/>
          <p:cNvPicPr>
            <a:picLocks noChangeAspect="1" noChangeArrowheads="1"/>
          </p:cNvPicPr>
          <p:nvPr/>
        </p:nvPicPr>
        <p:blipFill>
          <a:blip r:embed="rId2" cstate="print"/>
          <a:srcRect/>
          <a:stretch>
            <a:fillRect/>
          </a:stretch>
        </p:blipFill>
        <p:spPr bwMode="auto">
          <a:xfrm>
            <a:off x="2555776" y="4005064"/>
            <a:ext cx="3980835" cy="2366613"/>
          </a:xfrm>
          <a:prstGeom prst="rect">
            <a:avLst/>
          </a:prstGeom>
          <a:noFill/>
          <a:ln w="25400">
            <a:solidFill>
              <a:schemeClr val="accent1">
                <a:shade val="95000"/>
                <a:satMod val="105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4578"/>
                                        </p:tgtEl>
                                        <p:attrNameLst>
                                          <p:attrName>style.visibility</p:attrName>
                                        </p:attrNameLst>
                                      </p:cBhvr>
                                      <p:to>
                                        <p:strVal val="visible"/>
                                      </p:to>
                                    </p:set>
                                    <p:animEffect transition="in" filter="wheel(4)">
                                      <p:cBhvr>
                                        <p:cTn id="14" dur="2000"/>
                                        <p:tgtEl>
                                          <p:spTgt spid="24578"/>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080119"/>
          </a:xfrm>
        </p:spPr>
        <p:txBody>
          <a:bodyPr>
            <a:normAutofit fontScale="90000"/>
          </a:bodyPr>
          <a:lstStyle/>
          <a:p>
            <a:r>
              <a:rPr lang="it-IT" b="1" cap="all" dirty="0" smtClean="0"/>
              <a:t/>
            </a:r>
            <a:br>
              <a:rPr lang="it-IT" b="1" cap="all" dirty="0" smtClean="0"/>
            </a:br>
            <a:r>
              <a:rPr lang="it-IT" sz="3600" b="1" cap="all" dirty="0" smtClean="0">
                <a:solidFill>
                  <a:srgbClr val="FF0000"/>
                </a:solidFill>
              </a:rPr>
              <a:t>IMMIGRAZIONE</a:t>
            </a:r>
            <a:r>
              <a:rPr lang="it-IT" sz="3600" b="1" cap="all" dirty="0">
                <a:solidFill>
                  <a:srgbClr val="FF0000"/>
                </a:solidFill>
              </a:rPr>
              <a:t>, ACCOGLIENZA E INTEGRAZIONE</a:t>
            </a:r>
            <a:r>
              <a:rPr lang="it-IT" b="1" dirty="0">
                <a:solidFill>
                  <a:srgbClr val="FF0000"/>
                </a:solidFill>
              </a:rPr>
              <a:t/>
            </a:r>
            <a:br>
              <a:rPr lang="it-IT" b="1" dirty="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772816"/>
            <a:ext cx="8640960" cy="2880320"/>
          </a:xfrm>
          <a:solidFill>
            <a:schemeClr val="accent1">
              <a:lumMod val="20000"/>
              <a:lumOff val="80000"/>
            </a:schemeClr>
          </a:solidFill>
          <a:ln w="25400">
            <a:solidFill>
              <a:schemeClr val="accent1"/>
            </a:solidFill>
          </a:ln>
        </p:spPr>
        <p:txBody>
          <a:bodyPr>
            <a:noAutofit/>
          </a:bodyPr>
          <a:lstStyle/>
          <a:p>
            <a:pPr algn="just"/>
            <a:r>
              <a:rPr lang="it-IT" sz="2000" b="1" dirty="0" smtClean="0">
                <a:solidFill>
                  <a:srgbClr val="FF0000"/>
                </a:solidFill>
              </a:rPr>
              <a:t>I Principi Comuni sull’Integrazione dell’Unione Europea</a:t>
            </a:r>
            <a:r>
              <a:rPr lang="it-IT" sz="2000" dirty="0" smtClean="0">
                <a:solidFill>
                  <a:schemeClr val="tx1"/>
                </a:solidFill>
              </a:rPr>
              <a:t> definiscono </a:t>
            </a:r>
            <a:r>
              <a:rPr lang="it-IT" sz="2000" b="1" dirty="0" smtClean="0">
                <a:solidFill>
                  <a:schemeClr val="tx1"/>
                </a:solidFill>
              </a:rPr>
              <a:t>il lavoro come un </a:t>
            </a:r>
            <a:r>
              <a:rPr lang="it-IT" sz="2000" dirty="0" smtClean="0">
                <a:solidFill>
                  <a:schemeClr val="tx1"/>
                </a:solidFill>
              </a:rPr>
              <a:t>“</a:t>
            </a:r>
            <a:r>
              <a:rPr lang="it-IT" sz="2000" b="1" dirty="0" smtClean="0">
                <a:solidFill>
                  <a:schemeClr val="tx1"/>
                </a:solidFill>
              </a:rPr>
              <a:t>fattore chiave nel processo d’integrazione</a:t>
            </a:r>
            <a:r>
              <a:rPr lang="it-IT" sz="2000" dirty="0" smtClean="0">
                <a:solidFill>
                  <a:schemeClr val="tx1"/>
                </a:solidFill>
              </a:rPr>
              <a:t>”. In fatto di impiego, gli stereotipi fanno presto il conto con la realtà: pur essendo coinvolti nei settori più colpiti dalla crisi economica, i tassi d’occupazione degli immigrati sono simili, e in alcune regioni addirittura maggiori, di quelli dei cittadini italiani. </a:t>
            </a:r>
          </a:p>
          <a:p>
            <a:pPr algn="just"/>
            <a:r>
              <a:rPr lang="it-IT" sz="2000" b="1" dirty="0" smtClean="0">
                <a:solidFill>
                  <a:srgbClr val="FF0000"/>
                </a:solidFill>
              </a:rPr>
              <a:t>Lo straniero </a:t>
            </a:r>
            <a:r>
              <a:rPr lang="it-IT" sz="2000" dirty="0" smtClean="0">
                <a:solidFill>
                  <a:schemeClr val="tx1"/>
                </a:solidFill>
              </a:rPr>
              <a:t>è, però, allo stesso tempo soggetto a meccanismi di </a:t>
            </a:r>
            <a:r>
              <a:rPr lang="it-IT" sz="2000" b="1" dirty="0" smtClean="0">
                <a:solidFill>
                  <a:schemeClr val="tx1"/>
                </a:solidFill>
              </a:rPr>
              <a:t>sovra-qualificazione</a:t>
            </a:r>
            <a:r>
              <a:rPr lang="it-IT" sz="2000" dirty="0" smtClean="0">
                <a:solidFill>
                  <a:schemeClr val="tx1"/>
                </a:solidFill>
              </a:rPr>
              <a:t> (tendendo ad occupare posizioni più basse di quanto non farebbe nel paese d’origine) e</a:t>
            </a:r>
            <a:r>
              <a:rPr lang="it-IT" sz="2000" b="1" dirty="0" smtClean="0">
                <a:solidFill>
                  <a:schemeClr val="tx1"/>
                </a:solidFill>
              </a:rPr>
              <a:t> sotto-retribuzione</a:t>
            </a:r>
            <a:r>
              <a:rPr lang="it-IT" sz="2000" dirty="0" smtClean="0">
                <a:solidFill>
                  <a:schemeClr val="tx1"/>
                </a:solidFill>
              </a:rPr>
              <a:t>, competendo “al ribasso” per impieghi a basso guadagno, poco qualificati e tanto meno gratificanti.</a:t>
            </a:r>
          </a:p>
          <a:p>
            <a:pPr algn="just"/>
            <a:endParaRPr lang="it-IT" sz="2000" dirty="0">
              <a:solidFill>
                <a:schemeClr val="tx1"/>
              </a:solidFill>
            </a:endParaRPr>
          </a:p>
        </p:txBody>
      </p:sp>
      <p:sp>
        <p:nvSpPr>
          <p:cNvPr id="5" name="Segnaposto data 4"/>
          <p:cNvSpPr>
            <a:spLocks noGrp="1"/>
          </p:cNvSpPr>
          <p:nvPr>
            <p:ph type="dt" sz="half" idx="10"/>
          </p:nvPr>
        </p:nvSpPr>
        <p:spPr/>
        <p:txBody>
          <a:bodyPr/>
          <a:lstStyle/>
          <a:p>
            <a:fld id="{70392DAA-6A4B-479F-928A-748E1FAD789B}" type="datetime1">
              <a:rPr lang="it-IT" smtClean="0"/>
              <a:pPr/>
              <a:t>12/12/2019</a:t>
            </a:fld>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26</a:t>
            </a:fld>
            <a:endParaRPr lang="it-IT"/>
          </a:p>
        </p:txBody>
      </p:sp>
      <p:sp>
        <p:nvSpPr>
          <p:cNvPr id="7" name="CasellaDiTesto 6"/>
          <p:cNvSpPr txBox="1"/>
          <p:nvPr/>
        </p:nvSpPr>
        <p:spPr>
          <a:xfrm>
            <a:off x="251520" y="1124744"/>
            <a:ext cx="8640960" cy="461665"/>
          </a:xfrm>
          <a:prstGeom prst="rect">
            <a:avLst/>
          </a:prstGeom>
          <a:noFill/>
        </p:spPr>
        <p:txBody>
          <a:bodyPr wrap="square" rtlCol="0">
            <a:spAutoFit/>
          </a:bodyPr>
          <a:lstStyle/>
          <a:p>
            <a:pPr algn="ctr"/>
            <a:r>
              <a:rPr lang="it-IT" sz="2400" b="1" dirty="0" smtClean="0">
                <a:solidFill>
                  <a:srgbClr val="0070C0"/>
                </a:solidFill>
              </a:rPr>
              <a:t>Lo straniero tra sovra-qualificazione e sotto-retribuzione</a:t>
            </a:r>
            <a:endParaRPr lang="it-IT" sz="2400" b="1" dirty="0">
              <a:solidFill>
                <a:srgbClr val="0070C0"/>
              </a:solidFill>
            </a:endParaRPr>
          </a:p>
        </p:txBody>
      </p:sp>
      <p:pic>
        <p:nvPicPr>
          <p:cNvPr id="25602" name="Picture 2" descr="C:\Users\Master\Desktop\Immigrati\i21.jpg"/>
          <p:cNvPicPr>
            <a:picLocks noChangeAspect="1" noChangeArrowheads="1"/>
          </p:cNvPicPr>
          <p:nvPr/>
        </p:nvPicPr>
        <p:blipFill>
          <a:blip r:embed="rId2" cstate="print"/>
          <a:srcRect/>
          <a:stretch>
            <a:fillRect/>
          </a:stretch>
        </p:blipFill>
        <p:spPr bwMode="auto">
          <a:xfrm>
            <a:off x="2555776" y="4725144"/>
            <a:ext cx="3888432" cy="1944216"/>
          </a:xfrm>
          <a:prstGeom prst="rect">
            <a:avLst/>
          </a:prstGeom>
          <a:noFill/>
          <a:ln w="25400">
            <a:solidFill>
              <a:schemeClr val="accent1">
                <a:shade val="95000"/>
                <a:satMod val="105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5602"/>
                                        </p:tgtEl>
                                        <p:attrNameLst>
                                          <p:attrName>style.visibility</p:attrName>
                                        </p:attrNameLst>
                                      </p:cBhvr>
                                      <p:to>
                                        <p:strVal val="visible"/>
                                      </p:to>
                                    </p:set>
                                    <p:animEffect transition="in" filter="wheel(4)">
                                      <p:cBhvr>
                                        <p:cTn id="14" dur="2000"/>
                                        <p:tgtEl>
                                          <p:spTgt spid="2560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080119"/>
          </a:xfrm>
        </p:spPr>
        <p:txBody>
          <a:bodyPr>
            <a:normAutofit fontScale="90000"/>
          </a:bodyPr>
          <a:lstStyle/>
          <a:p>
            <a:r>
              <a:rPr lang="it-IT" b="1" cap="all" dirty="0" smtClean="0"/>
              <a:t/>
            </a:r>
            <a:br>
              <a:rPr lang="it-IT" b="1" cap="all" dirty="0" smtClean="0"/>
            </a:br>
            <a:r>
              <a:rPr lang="it-IT" sz="3600" b="1" cap="all" dirty="0" smtClean="0">
                <a:solidFill>
                  <a:srgbClr val="FF0000"/>
                </a:solidFill>
              </a:rPr>
              <a:t>IMMIGRAZIONE</a:t>
            </a:r>
            <a:r>
              <a:rPr lang="it-IT" sz="3600" b="1" cap="all" dirty="0">
                <a:solidFill>
                  <a:srgbClr val="FF0000"/>
                </a:solidFill>
              </a:rPr>
              <a:t>, ACCOGLIENZA E INTEGRAZIONE</a:t>
            </a:r>
            <a:r>
              <a:rPr lang="it-IT" b="1" dirty="0">
                <a:solidFill>
                  <a:srgbClr val="FF0000"/>
                </a:solidFill>
              </a:rPr>
              <a:t/>
            </a:r>
            <a:br>
              <a:rPr lang="it-IT" b="1" dirty="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772816"/>
            <a:ext cx="8640960" cy="2304256"/>
          </a:xfrm>
          <a:solidFill>
            <a:schemeClr val="accent1">
              <a:lumMod val="20000"/>
              <a:lumOff val="80000"/>
            </a:schemeClr>
          </a:solidFill>
          <a:ln w="25400">
            <a:solidFill>
              <a:schemeClr val="accent1"/>
            </a:solidFill>
          </a:ln>
        </p:spPr>
        <p:txBody>
          <a:bodyPr>
            <a:noAutofit/>
          </a:bodyPr>
          <a:lstStyle/>
          <a:p>
            <a:pPr algn="just"/>
            <a:r>
              <a:rPr lang="it-IT" sz="2000" b="1" dirty="0" smtClean="0">
                <a:solidFill>
                  <a:srgbClr val="FF0000"/>
                </a:solidFill>
              </a:rPr>
              <a:t>Il lavoro degli stranieri in Italia </a:t>
            </a:r>
            <a:r>
              <a:rPr lang="it-IT" sz="2000" dirty="0" smtClean="0">
                <a:solidFill>
                  <a:schemeClr val="tx1"/>
                </a:solidFill>
              </a:rPr>
              <a:t>è spesso descritto con le </a:t>
            </a:r>
            <a:r>
              <a:rPr lang="it-IT" sz="2000" b="1" dirty="0" smtClean="0">
                <a:solidFill>
                  <a:schemeClr val="tx1"/>
                </a:solidFill>
              </a:rPr>
              <a:t>cinque P: pesante, precario, pericoloso, poco pagato, penalizzato socialmente</a:t>
            </a:r>
            <a:r>
              <a:rPr lang="it-IT" sz="2000" dirty="0" smtClean="0">
                <a:solidFill>
                  <a:schemeClr val="tx1"/>
                </a:solidFill>
              </a:rPr>
              <a:t>. </a:t>
            </a:r>
          </a:p>
          <a:p>
            <a:pPr algn="just"/>
            <a:r>
              <a:rPr lang="it-IT" sz="2000" b="1" dirty="0" smtClean="0">
                <a:solidFill>
                  <a:srgbClr val="FF0000"/>
                </a:solidFill>
              </a:rPr>
              <a:t>Guadagnando in media il 30% in meno </a:t>
            </a:r>
            <a:r>
              <a:rPr lang="it-IT" sz="2000" dirty="0" smtClean="0">
                <a:solidFill>
                  <a:schemeClr val="tx1"/>
                </a:solidFill>
              </a:rPr>
              <a:t>rispetto agli italiani, solo il 23% degli stranieri si dichiarano soddisfatti del loro salario, aggiungendosi alla categoria dei “</a:t>
            </a:r>
            <a:r>
              <a:rPr lang="it-IT" sz="2000" dirty="0" err="1" smtClean="0">
                <a:solidFill>
                  <a:schemeClr val="tx1"/>
                </a:solidFill>
              </a:rPr>
              <a:t>working</a:t>
            </a:r>
            <a:r>
              <a:rPr lang="it-IT" sz="2000" dirty="0" smtClean="0">
                <a:solidFill>
                  <a:schemeClr val="tx1"/>
                </a:solidFill>
              </a:rPr>
              <a:t> </a:t>
            </a:r>
            <a:r>
              <a:rPr lang="it-IT" sz="2000" dirty="0" err="1" smtClean="0">
                <a:solidFill>
                  <a:schemeClr val="tx1"/>
                </a:solidFill>
              </a:rPr>
              <a:t>poor</a:t>
            </a:r>
            <a:r>
              <a:rPr lang="it-IT" sz="2000" dirty="0" smtClean="0">
                <a:solidFill>
                  <a:schemeClr val="tx1"/>
                </a:solidFill>
              </a:rPr>
              <a:t>” - quanti vivono in condizioni di povertà pur avendo un lavoro. </a:t>
            </a:r>
          </a:p>
          <a:p>
            <a:pPr algn="just"/>
            <a:r>
              <a:rPr lang="it-IT" sz="2000" b="1" dirty="0" smtClean="0">
                <a:solidFill>
                  <a:srgbClr val="FF0000"/>
                </a:solidFill>
              </a:rPr>
              <a:t>Il 90% degli immigrati </a:t>
            </a:r>
            <a:r>
              <a:rPr lang="it-IT" sz="2000" dirty="0" smtClean="0">
                <a:solidFill>
                  <a:schemeClr val="tx1"/>
                </a:solidFill>
              </a:rPr>
              <a:t>svolgono lavori di tipo manuale, mentre il restante 10% si riferisce perlopiù a lavori autonomi.</a:t>
            </a:r>
            <a:endParaRPr lang="it-IT" sz="2000" dirty="0">
              <a:solidFill>
                <a:schemeClr val="tx1"/>
              </a:solidFill>
            </a:endParaRPr>
          </a:p>
        </p:txBody>
      </p:sp>
      <p:sp>
        <p:nvSpPr>
          <p:cNvPr id="5" name="Segnaposto data 4"/>
          <p:cNvSpPr>
            <a:spLocks noGrp="1"/>
          </p:cNvSpPr>
          <p:nvPr>
            <p:ph type="dt" sz="half" idx="10"/>
          </p:nvPr>
        </p:nvSpPr>
        <p:spPr/>
        <p:txBody>
          <a:bodyPr/>
          <a:lstStyle/>
          <a:p>
            <a:fld id="{86FBDE57-478B-4825-A2F8-E0C3124E32FF}" type="datetime1">
              <a:rPr lang="it-IT" smtClean="0"/>
              <a:pPr/>
              <a:t>12/12/2019</a:t>
            </a:fld>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27</a:t>
            </a:fld>
            <a:endParaRPr lang="it-IT"/>
          </a:p>
        </p:txBody>
      </p:sp>
      <p:sp>
        <p:nvSpPr>
          <p:cNvPr id="7" name="CasellaDiTesto 6"/>
          <p:cNvSpPr txBox="1"/>
          <p:nvPr/>
        </p:nvSpPr>
        <p:spPr>
          <a:xfrm>
            <a:off x="251520" y="1124744"/>
            <a:ext cx="8640960" cy="461665"/>
          </a:xfrm>
          <a:prstGeom prst="rect">
            <a:avLst/>
          </a:prstGeom>
          <a:noFill/>
        </p:spPr>
        <p:txBody>
          <a:bodyPr wrap="square" rtlCol="0">
            <a:spAutoFit/>
          </a:bodyPr>
          <a:lstStyle/>
          <a:p>
            <a:pPr algn="ctr"/>
            <a:r>
              <a:rPr lang="it-IT" sz="2400" b="1" dirty="0" smtClean="0">
                <a:solidFill>
                  <a:srgbClr val="0070C0"/>
                </a:solidFill>
              </a:rPr>
              <a:t>Lo straniero: lavoro manuale e salario basso</a:t>
            </a:r>
            <a:endParaRPr lang="it-IT" sz="2400" b="1" dirty="0">
              <a:solidFill>
                <a:srgbClr val="0070C0"/>
              </a:solidFill>
            </a:endParaRPr>
          </a:p>
        </p:txBody>
      </p:sp>
      <p:pic>
        <p:nvPicPr>
          <p:cNvPr id="26626" name="Picture 2" descr="C:\Users\Master\Desktop\Immigrati\i28.jpg"/>
          <p:cNvPicPr>
            <a:picLocks noChangeAspect="1" noChangeArrowheads="1"/>
          </p:cNvPicPr>
          <p:nvPr/>
        </p:nvPicPr>
        <p:blipFill>
          <a:blip r:embed="rId2" cstate="print"/>
          <a:srcRect/>
          <a:stretch>
            <a:fillRect/>
          </a:stretch>
        </p:blipFill>
        <p:spPr bwMode="auto">
          <a:xfrm>
            <a:off x="2267744" y="4221088"/>
            <a:ext cx="5256107" cy="237626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6626"/>
                                        </p:tgtEl>
                                        <p:attrNameLst>
                                          <p:attrName>style.visibility</p:attrName>
                                        </p:attrNameLst>
                                      </p:cBhvr>
                                      <p:to>
                                        <p:strVal val="visible"/>
                                      </p:to>
                                    </p:set>
                                    <p:animEffect transition="in" filter="wheel(4)">
                                      <p:cBhvr>
                                        <p:cTn id="14" dur="2000"/>
                                        <p:tgtEl>
                                          <p:spTgt spid="26626"/>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1000"/>
                                        <p:tgtEl>
                                          <p:spTgt spid="3">
                                            <p:txEl>
                                              <p:pRg st="2" end="2"/>
                                            </p:txEl>
                                          </p:spTgt>
                                        </p:tgtEl>
                                      </p:cBhvr>
                                    </p:animEffect>
                                    <p:anim calcmode="lin" valueType="num">
                                      <p:cBhvr>
                                        <p:cTn id="3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080119"/>
          </a:xfrm>
        </p:spPr>
        <p:txBody>
          <a:bodyPr>
            <a:normAutofit fontScale="90000"/>
          </a:bodyPr>
          <a:lstStyle/>
          <a:p>
            <a:r>
              <a:rPr lang="it-IT" b="1" cap="all" dirty="0" smtClean="0"/>
              <a:t/>
            </a:r>
            <a:br>
              <a:rPr lang="it-IT" b="1" cap="all" dirty="0" smtClean="0"/>
            </a:br>
            <a:r>
              <a:rPr lang="it-IT" sz="3600" b="1" cap="all" dirty="0" smtClean="0">
                <a:solidFill>
                  <a:srgbClr val="FF0000"/>
                </a:solidFill>
              </a:rPr>
              <a:t>IMMIGRAZIONE</a:t>
            </a:r>
            <a:r>
              <a:rPr lang="it-IT" sz="3600" b="1" cap="all" dirty="0">
                <a:solidFill>
                  <a:srgbClr val="FF0000"/>
                </a:solidFill>
              </a:rPr>
              <a:t>, ACCOGLIENZA E INTEGRAZIONE</a:t>
            </a:r>
            <a:r>
              <a:rPr lang="it-IT" b="1" dirty="0">
                <a:solidFill>
                  <a:srgbClr val="FF0000"/>
                </a:solidFill>
              </a:rPr>
              <a:t/>
            </a:r>
            <a:br>
              <a:rPr lang="it-IT" b="1" dirty="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772816"/>
            <a:ext cx="8640960" cy="1656184"/>
          </a:xfrm>
          <a:solidFill>
            <a:schemeClr val="accent1">
              <a:lumMod val="20000"/>
              <a:lumOff val="80000"/>
            </a:schemeClr>
          </a:solidFill>
          <a:ln w="25400">
            <a:solidFill>
              <a:schemeClr val="accent1"/>
            </a:solidFill>
          </a:ln>
        </p:spPr>
        <p:txBody>
          <a:bodyPr>
            <a:noAutofit/>
          </a:bodyPr>
          <a:lstStyle/>
          <a:p>
            <a:pPr algn="just"/>
            <a:r>
              <a:rPr lang="it-IT" sz="2000" b="1" dirty="0" smtClean="0">
                <a:solidFill>
                  <a:srgbClr val="FF0000"/>
                </a:solidFill>
              </a:rPr>
              <a:t>Nel Mezzogiorno, </a:t>
            </a:r>
            <a:r>
              <a:rPr lang="it-IT" sz="2000" dirty="0" smtClean="0">
                <a:solidFill>
                  <a:schemeClr val="tx1"/>
                </a:solidFill>
              </a:rPr>
              <a:t>pur mostrando un vantaggio nella possibilità di trovare lavoro rispetto ai “nativi”, la qualità del lavoro si dimostra più bassa, essendo costretti a ripiegare su posizioni precarie, subalterne e mal pagate. </a:t>
            </a:r>
          </a:p>
          <a:p>
            <a:pPr algn="just"/>
            <a:r>
              <a:rPr lang="it-IT" sz="2000" b="1" dirty="0" smtClean="0">
                <a:solidFill>
                  <a:srgbClr val="FF0000"/>
                </a:solidFill>
              </a:rPr>
              <a:t>Situazioni </a:t>
            </a:r>
            <a:r>
              <a:rPr lang="it-IT" sz="2000" dirty="0" smtClean="0">
                <a:solidFill>
                  <a:schemeClr val="tx1"/>
                </a:solidFill>
              </a:rPr>
              <a:t>di </a:t>
            </a:r>
            <a:r>
              <a:rPr lang="it-IT" sz="2000" b="1" dirty="0" smtClean="0">
                <a:solidFill>
                  <a:schemeClr val="tx1"/>
                </a:solidFill>
              </a:rPr>
              <a:t>segregazione sociale</a:t>
            </a:r>
            <a:r>
              <a:rPr lang="it-IT" sz="2000" dirty="0" smtClean="0">
                <a:solidFill>
                  <a:schemeClr val="tx1"/>
                </a:solidFill>
              </a:rPr>
              <a:t> e </a:t>
            </a:r>
            <a:r>
              <a:rPr lang="it-IT" sz="2000" b="1" dirty="0" smtClean="0">
                <a:solidFill>
                  <a:schemeClr val="tx1"/>
                </a:solidFill>
              </a:rPr>
              <a:t>ghettizzazione “geografica”</a:t>
            </a:r>
            <a:r>
              <a:rPr lang="it-IT" sz="2000" dirty="0" smtClean="0">
                <a:solidFill>
                  <a:schemeClr val="tx1"/>
                </a:solidFill>
              </a:rPr>
              <a:t> peggiorano il quadro, limitando ulteriormente le opportunità lavorative degli stranieri. </a:t>
            </a:r>
            <a:endParaRPr lang="it-IT" sz="2000" dirty="0">
              <a:solidFill>
                <a:schemeClr val="tx1"/>
              </a:solidFill>
            </a:endParaRPr>
          </a:p>
        </p:txBody>
      </p:sp>
      <p:sp>
        <p:nvSpPr>
          <p:cNvPr id="5" name="Segnaposto data 4"/>
          <p:cNvSpPr>
            <a:spLocks noGrp="1"/>
          </p:cNvSpPr>
          <p:nvPr>
            <p:ph type="dt" sz="half" idx="10"/>
          </p:nvPr>
        </p:nvSpPr>
        <p:spPr/>
        <p:txBody>
          <a:bodyPr/>
          <a:lstStyle/>
          <a:p>
            <a:fld id="{F024604D-5181-4887-AC03-FFD3A6360B4A}" type="datetime1">
              <a:rPr lang="it-IT" smtClean="0"/>
              <a:pPr/>
              <a:t>12/12/2019</a:t>
            </a:fld>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28</a:t>
            </a:fld>
            <a:endParaRPr lang="it-IT"/>
          </a:p>
        </p:txBody>
      </p:sp>
      <p:sp>
        <p:nvSpPr>
          <p:cNvPr id="7" name="CasellaDiTesto 6"/>
          <p:cNvSpPr txBox="1"/>
          <p:nvPr/>
        </p:nvSpPr>
        <p:spPr>
          <a:xfrm>
            <a:off x="251520" y="1124744"/>
            <a:ext cx="8640960" cy="461665"/>
          </a:xfrm>
          <a:prstGeom prst="rect">
            <a:avLst/>
          </a:prstGeom>
          <a:noFill/>
        </p:spPr>
        <p:txBody>
          <a:bodyPr wrap="square" rtlCol="0">
            <a:spAutoFit/>
          </a:bodyPr>
          <a:lstStyle/>
          <a:p>
            <a:pPr algn="ctr"/>
            <a:r>
              <a:rPr lang="it-IT" sz="2400" b="1" dirty="0" smtClean="0">
                <a:solidFill>
                  <a:srgbClr val="0070C0"/>
                </a:solidFill>
              </a:rPr>
              <a:t>Nel mezzogiorno la qualità del lavoro è più bassa</a:t>
            </a:r>
            <a:endParaRPr lang="it-IT" sz="2400" b="1" dirty="0">
              <a:solidFill>
                <a:srgbClr val="0070C0"/>
              </a:solidFill>
            </a:endParaRPr>
          </a:p>
        </p:txBody>
      </p:sp>
      <p:pic>
        <p:nvPicPr>
          <p:cNvPr id="27651" name="Picture 3" descr="C:\Users\Master\Desktop\Immigrati\i50.jpg"/>
          <p:cNvPicPr>
            <a:picLocks noChangeAspect="1" noChangeArrowheads="1"/>
          </p:cNvPicPr>
          <p:nvPr/>
        </p:nvPicPr>
        <p:blipFill>
          <a:blip r:embed="rId2" cstate="print"/>
          <a:srcRect/>
          <a:stretch>
            <a:fillRect/>
          </a:stretch>
        </p:blipFill>
        <p:spPr bwMode="auto">
          <a:xfrm>
            <a:off x="251520" y="3645024"/>
            <a:ext cx="3096344" cy="2060476"/>
          </a:xfrm>
          <a:prstGeom prst="rect">
            <a:avLst/>
          </a:prstGeom>
          <a:noFill/>
          <a:ln w="25400">
            <a:solidFill>
              <a:schemeClr val="accent1">
                <a:shade val="95000"/>
                <a:satMod val="105000"/>
              </a:schemeClr>
            </a:solidFill>
          </a:ln>
        </p:spPr>
      </p:pic>
      <p:pic>
        <p:nvPicPr>
          <p:cNvPr id="2050" name="Picture 2" descr="C:\Users\Master\Desktop\Raccolta foto\foto PPT\Immigrati\i51.jpg"/>
          <p:cNvPicPr>
            <a:picLocks noChangeAspect="1" noChangeArrowheads="1"/>
          </p:cNvPicPr>
          <p:nvPr/>
        </p:nvPicPr>
        <p:blipFill>
          <a:blip r:embed="rId3" cstate="print"/>
          <a:srcRect/>
          <a:stretch>
            <a:fillRect/>
          </a:stretch>
        </p:blipFill>
        <p:spPr bwMode="auto">
          <a:xfrm>
            <a:off x="3491880" y="4725144"/>
            <a:ext cx="2667000" cy="1714500"/>
          </a:xfrm>
          <a:prstGeom prst="rect">
            <a:avLst/>
          </a:prstGeom>
          <a:noFill/>
          <a:ln w="25400">
            <a:solidFill>
              <a:schemeClr val="accent1"/>
            </a:solidFill>
          </a:ln>
        </p:spPr>
      </p:pic>
      <p:pic>
        <p:nvPicPr>
          <p:cNvPr id="2051" name="Picture 3" descr="C:\Users\Master\Desktop\Raccolta foto\foto PPT\Immigrati\i52.jpg"/>
          <p:cNvPicPr>
            <a:picLocks noChangeAspect="1" noChangeArrowheads="1"/>
          </p:cNvPicPr>
          <p:nvPr/>
        </p:nvPicPr>
        <p:blipFill>
          <a:blip r:embed="rId4" cstate="print"/>
          <a:srcRect/>
          <a:stretch>
            <a:fillRect/>
          </a:stretch>
        </p:blipFill>
        <p:spPr bwMode="auto">
          <a:xfrm>
            <a:off x="6252676" y="3573016"/>
            <a:ext cx="2678698" cy="2232248"/>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7651"/>
                                        </p:tgtEl>
                                        <p:attrNameLst>
                                          <p:attrName>style.visibility</p:attrName>
                                        </p:attrNameLst>
                                      </p:cBhvr>
                                      <p:to>
                                        <p:strVal val="visible"/>
                                      </p:to>
                                    </p:set>
                                    <p:animEffect transition="in" filter="wheel(4)">
                                      <p:cBhvr>
                                        <p:cTn id="14" dur="2000"/>
                                        <p:tgtEl>
                                          <p:spTgt spid="27651"/>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4" fill="hold" nodeType="clickEffect">
                                  <p:stCondLst>
                                    <p:cond delay="0"/>
                                  </p:stCondLst>
                                  <p:childTnLst>
                                    <p:set>
                                      <p:cBhvr>
                                        <p:cTn id="18" dur="1" fill="hold">
                                          <p:stCondLst>
                                            <p:cond delay="0"/>
                                          </p:stCondLst>
                                        </p:cTn>
                                        <p:tgtEl>
                                          <p:spTgt spid="2050"/>
                                        </p:tgtEl>
                                        <p:attrNameLst>
                                          <p:attrName>style.visibility</p:attrName>
                                        </p:attrNameLst>
                                      </p:cBhvr>
                                      <p:to>
                                        <p:strVal val="visible"/>
                                      </p:to>
                                    </p:set>
                                    <p:animEffect transition="in" filter="wheel(4)">
                                      <p:cBhvr>
                                        <p:cTn id="19" dur="2000"/>
                                        <p:tgtEl>
                                          <p:spTgt spid="2050"/>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4" fill="hold" nodeType="clickEffect">
                                  <p:stCondLst>
                                    <p:cond delay="0"/>
                                  </p:stCondLst>
                                  <p:childTnLst>
                                    <p:set>
                                      <p:cBhvr>
                                        <p:cTn id="23" dur="1" fill="hold">
                                          <p:stCondLst>
                                            <p:cond delay="0"/>
                                          </p:stCondLst>
                                        </p:cTn>
                                        <p:tgtEl>
                                          <p:spTgt spid="2051"/>
                                        </p:tgtEl>
                                        <p:attrNameLst>
                                          <p:attrName>style.visibility</p:attrName>
                                        </p:attrNameLst>
                                      </p:cBhvr>
                                      <p:to>
                                        <p:strVal val="visible"/>
                                      </p:to>
                                    </p:set>
                                    <p:animEffect transition="in" filter="wheel(4)">
                                      <p:cBhvr>
                                        <p:cTn id="24" dur="2000"/>
                                        <p:tgtEl>
                                          <p:spTgt spid="2051"/>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animEffect transition="in" filter="fade">
                                      <p:cBhvr>
                                        <p:cTn id="29" dur="1000"/>
                                        <p:tgtEl>
                                          <p:spTgt spid="3">
                                            <p:txEl>
                                              <p:pRg st="0" end="0"/>
                                            </p:txEl>
                                          </p:spTgt>
                                        </p:tgtEl>
                                      </p:cBhvr>
                                    </p:animEffect>
                                    <p:anim calcmode="lin" valueType="num">
                                      <p:cBhvr>
                                        <p:cTn id="3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3">
                                            <p:txEl>
                                              <p:pRg st="1" end="1"/>
                                            </p:txEl>
                                          </p:spTgt>
                                        </p:tgtEl>
                                        <p:attrNameLst>
                                          <p:attrName>style.visibility</p:attrName>
                                        </p:attrNameLst>
                                      </p:cBhvr>
                                      <p:to>
                                        <p:strVal val="visible"/>
                                      </p:to>
                                    </p:set>
                                    <p:animEffect transition="in" filter="fade">
                                      <p:cBhvr>
                                        <p:cTn id="36" dur="1000"/>
                                        <p:tgtEl>
                                          <p:spTgt spid="3">
                                            <p:txEl>
                                              <p:pRg st="1" end="1"/>
                                            </p:txEl>
                                          </p:spTgt>
                                        </p:tgtEl>
                                      </p:cBhvr>
                                    </p:animEffect>
                                    <p:anim calcmode="lin" valueType="num">
                                      <p:cBhvr>
                                        <p:cTn id="3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080119"/>
          </a:xfrm>
        </p:spPr>
        <p:txBody>
          <a:bodyPr>
            <a:normAutofit fontScale="90000"/>
          </a:bodyPr>
          <a:lstStyle/>
          <a:p>
            <a:r>
              <a:rPr lang="it-IT" b="1" cap="all" dirty="0" smtClean="0"/>
              <a:t/>
            </a:r>
            <a:br>
              <a:rPr lang="it-IT" b="1" cap="all" dirty="0" smtClean="0"/>
            </a:br>
            <a:r>
              <a:rPr lang="it-IT" sz="3600" b="1" cap="all" dirty="0" smtClean="0">
                <a:solidFill>
                  <a:srgbClr val="FF0000"/>
                </a:solidFill>
              </a:rPr>
              <a:t>IMMIGRAZIONE</a:t>
            </a:r>
            <a:r>
              <a:rPr lang="it-IT" sz="3600" b="1" cap="all" dirty="0">
                <a:solidFill>
                  <a:srgbClr val="FF0000"/>
                </a:solidFill>
              </a:rPr>
              <a:t>, ACCOGLIENZA E INTEGRAZIONE</a:t>
            </a:r>
            <a:r>
              <a:rPr lang="it-IT" b="1" dirty="0">
                <a:solidFill>
                  <a:srgbClr val="FF0000"/>
                </a:solidFill>
              </a:rPr>
              <a:t/>
            </a:r>
            <a:br>
              <a:rPr lang="it-IT" b="1" dirty="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772816"/>
            <a:ext cx="8640960" cy="3168352"/>
          </a:xfrm>
          <a:solidFill>
            <a:schemeClr val="accent1">
              <a:lumMod val="20000"/>
              <a:lumOff val="80000"/>
            </a:schemeClr>
          </a:solidFill>
          <a:ln w="25400">
            <a:solidFill>
              <a:schemeClr val="accent1"/>
            </a:solidFill>
          </a:ln>
        </p:spPr>
        <p:txBody>
          <a:bodyPr>
            <a:noAutofit/>
          </a:bodyPr>
          <a:lstStyle/>
          <a:p>
            <a:pPr algn="just"/>
            <a:r>
              <a:rPr lang="it-IT" sz="2000" b="1" dirty="0" smtClean="0">
                <a:solidFill>
                  <a:srgbClr val="FF0000"/>
                </a:solidFill>
              </a:rPr>
              <a:t>Da ultimo, l’importante partita dell’integrazione si gioca tra i banchi di scuola</a:t>
            </a:r>
            <a:r>
              <a:rPr lang="it-IT" sz="2000" dirty="0" smtClean="0">
                <a:solidFill>
                  <a:srgbClr val="FF0000"/>
                </a:solidFill>
              </a:rPr>
              <a:t>. </a:t>
            </a:r>
            <a:r>
              <a:rPr lang="it-IT" sz="2000" dirty="0" smtClean="0">
                <a:solidFill>
                  <a:schemeClr val="tx1"/>
                </a:solidFill>
              </a:rPr>
              <a:t>Con circa 826 mila studenti e studentesse, il numero di alunni di origine straniera che frequentano la scuola in Italia è in netta crescita dalla seconda metà degli anni Novanta. </a:t>
            </a:r>
          </a:p>
          <a:p>
            <a:pPr algn="just"/>
            <a:r>
              <a:rPr lang="it-IT" sz="2000" b="1" dirty="0" smtClean="0">
                <a:solidFill>
                  <a:srgbClr val="FF0000"/>
                </a:solidFill>
              </a:rPr>
              <a:t>Sempre</a:t>
            </a:r>
            <a:r>
              <a:rPr lang="it-IT" sz="2000" b="1" dirty="0" smtClean="0">
                <a:solidFill>
                  <a:schemeClr val="tx1"/>
                </a:solidFill>
              </a:rPr>
              <a:t> il rapporto MIPEX colloca l’Italia come fanalino di coda nelle politiche educative in Europa</a:t>
            </a:r>
            <a:r>
              <a:rPr lang="it-IT" sz="2000" dirty="0" smtClean="0">
                <a:solidFill>
                  <a:schemeClr val="tx1"/>
                </a:solidFill>
              </a:rPr>
              <a:t>, mettendo in chiaro quanto </a:t>
            </a:r>
            <a:r>
              <a:rPr lang="it-IT" sz="2000" b="1" dirty="0" smtClean="0">
                <a:solidFill>
                  <a:schemeClr val="tx1"/>
                </a:solidFill>
              </a:rPr>
              <a:t>gli studenti stranieri </a:t>
            </a:r>
            <a:r>
              <a:rPr lang="it-IT" sz="2000" dirty="0" smtClean="0">
                <a:solidFill>
                  <a:schemeClr val="tx1"/>
                </a:solidFill>
              </a:rPr>
              <a:t>siano spesso etichettati come “</a:t>
            </a:r>
            <a:r>
              <a:rPr lang="it-IT" sz="2000" b="1" dirty="0" smtClean="0">
                <a:solidFill>
                  <a:schemeClr val="tx1"/>
                </a:solidFill>
              </a:rPr>
              <a:t>gruppo problematico</a:t>
            </a:r>
            <a:r>
              <a:rPr lang="it-IT" sz="2000" dirty="0" smtClean="0">
                <a:solidFill>
                  <a:schemeClr val="tx1"/>
                </a:solidFill>
              </a:rPr>
              <a:t>”, senza un’accurata riflessione sui bisogni individuali (ad esempio, adeguando e differenziando le modalità d’insegnamento per bambini di prima o seconda generazione, arrivati di recente, figli di rifugiati, non accompagnati, etc.).</a:t>
            </a:r>
            <a:endParaRPr lang="it-IT" sz="2000" dirty="0">
              <a:solidFill>
                <a:schemeClr val="tx1"/>
              </a:solidFill>
            </a:endParaRPr>
          </a:p>
        </p:txBody>
      </p:sp>
      <p:sp>
        <p:nvSpPr>
          <p:cNvPr id="5" name="Segnaposto data 4"/>
          <p:cNvSpPr>
            <a:spLocks noGrp="1"/>
          </p:cNvSpPr>
          <p:nvPr>
            <p:ph type="dt" sz="half" idx="10"/>
          </p:nvPr>
        </p:nvSpPr>
        <p:spPr/>
        <p:txBody>
          <a:bodyPr/>
          <a:lstStyle/>
          <a:p>
            <a:fld id="{9C8BC8F2-121A-4401-BD01-866ABC4DB10E}" type="datetime1">
              <a:rPr lang="it-IT" smtClean="0"/>
              <a:pPr/>
              <a:t>12/12/2019</a:t>
            </a:fld>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29</a:t>
            </a:fld>
            <a:endParaRPr lang="it-IT"/>
          </a:p>
        </p:txBody>
      </p:sp>
      <p:sp>
        <p:nvSpPr>
          <p:cNvPr id="7" name="CasellaDiTesto 6"/>
          <p:cNvSpPr txBox="1"/>
          <p:nvPr/>
        </p:nvSpPr>
        <p:spPr>
          <a:xfrm>
            <a:off x="251520" y="1124744"/>
            <a:ext cx="8640960" cy="461665"/>
          </a:xfrm>
          <a:prstGeom prst="rect">
            <a:avLst/>
          </a:prstGeom>
          <a:noFill/>
        </p:spPr>
        <p:txBody>
          <a:bodyPr wrap="square" rtlCol="0">
            <a:spAutoFit/>
          </a:bodyPr>
          <a:lstStyle/>
          <a:p>
            <a:pPr algn="ctr"/>
            <a:r>
              <a:rPr lang="it-IT" sz="2400" b="1" dirty="0" smtClean="0">
                <a:solidFill>
                  <a:srgbClr val="0070C0"/>
                </a:solidFill>
              </a:rPr>
              <a:t>Studenti stranieri spesso etichettati come problematici</a:t>
            </a:r>
            <a:endParaRPr lang="it-IT" sz="2400" b="1" dirty="0">
              <a:solidFill>
                <a:srgbClr val="0070C0"/>
              </a:solidFill>
            </a:endParaRPr>
          </a:p>
        </p:txBody>
      </p:sp>
      <p:pic>
        <p:nvPicPr>
          <p:cNvPr id="28674" name="Picture 2" descr="C:\Users\Master\Desktop\Immigrati\i23.jpg"/>
          <p:cNvPicPr>
            <a:picLocks noChangeAspect="1" noChangeArrowheads="1"/>
          </p:cNvPicPr>
          <p:nvPr/>
        </p:nvPicPr>
        <p:blipFill>
          <a:blip r:embed="rId2" cstate="print"/>
          <a:srcRect/>
          <a:stretch>
            <a:fillRect/>
          </a:stretch>
        </p:blipFill>
        <p:spPr bwMode="auto">
          <a:xfrm>
            <a:off x="2771800" y="5085184"/>
            <a:ext cx="3493580" cy="1584176"/>
          </a:xfrm>
          <a:prstGeom prst="rect">
            <a:avLst/>
          </a:prstGeom>
          <a:noFill/>
          <a:ln w="25400">
            <a:solidFill>
              <a:schemeClr val="accent1">
                <a:shade val="95000"/>
                <a:satMod val="105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8674"/>
                                        </p:tgtEl>
                                        <p:attrNameLst>
                                          <p:attrName>style.visibility</p:attrName>
                                        </p:attrNameLst>
                                      </p:cBhvr>
                                      <p:to>
                                        <p:strVal val="visible"/>
                                      </p:to>
                                    </p:set>
                                    <p:animEffect transition="in" filter="wheel(4)">
                                      <p:cBhvr>
                                        <p:cTn id="14" dur="2000"/>
                                        <p:tgtEl>
                                          <p:spTgt spid="28674"/>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080119"/>
          </a:xfrm>
        </p:spPr>
        <p:txBody>
          <a:bodyPr>
            <a:normAutofit fontScale="90000"/>
          </a:bodyPr>
          <a:lstStyle/>
          <a:p>
            <a:r>
              <a:rPr lang="it-IT" b="1" cap="all" dirty="0" smtClean="0"/>
              <a:t/>
            </a:r>
            <a:br>
              <a:rPr lang="it-IT" b="1" cap="all" dirty="0" smtClean="0"/>
            </a:br>
            <a:r>
              <a:rPr lang="it-IT" sz="3600" b="1" cap="all" dirty="0" smtClean="0">
                <a:solidFill>
                  <a:srgbClr val="FF0000"/>
                </a:solidFill>
              </a:rPr>
              <a:t>IMMIGRAZIONE</a:t>
            </a:r>
            <a:r>
              <a:rPr lang="it-IT" sz="3600" b="1" cap="all" dirty="0">
                <a:solidFill>
                  <a:srgbClr val="FF0000"/>
                </a:solidFill>
              </a:rPr>
              <a:t>, ACCOGLIENZA E INTEGRAZIONE</a:t>
            </a:r>
            <a:r>
              <a:rPr lang="it-IT" b="1" dirty="0">
                <a:solidFill>
                  <a:srgbClr val="FF0000"/>
                </a:solidFill>
              </a:rPr>
              <a:t/>
            </a:r>
            <a:br>
              <a:rPr lang="it-IT" b="1" dirty="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772816"/>
            <a:ext cx="8640960" cy="2016224"/>
          </a:xfrm>
          <a:solidFill>
            <a:schemeClr val="accent1">
              <a:lumMod val="20000"/>
              <a:lumOff val="80000"/>
            </a:schemeClr>
          </a:solidFill>
          <a:ln w="25400">
            <a:solidFill>
              <a:schemeClr val="accent1"/>
            </a:solidFill>
          </a:ln>
        </p:spPr>
        <p:txBody>
          <a:bodyPr>
            <a:noAutofit/>
          </a:bodyPr>
          <a:lstStyle/>
          <a:p>
            <a:pPr algn="just"/>
            <a:r>
              <a:rPr lang="it-IT" sz="2000" b="1" dirty="0" smtClean="0">
                <a:solidFill>
                  <a:srgbClr val="FF0000"/>
                </a:solidFill>
              </a:rPr>
              <a:t>Perché ciò avvenga </a:t>
            </a:r>
            <a:r>
              <a:rPr lang="it-IT" sz="2000" dirty="0" smtClean="0">
                <a:solidFill>
                  <a:schemeClr val="tx1"/>
                </a:solidFill>
              </a:rPr>
              <a:t>è necessario in primo luogo far chiarezza ed eliminare la confusione, voluta o meno, la speculazione politica e le bugie che regnano intorno ai termini che circondano la parola immigrazione.</a:t>
            </a:r>
          </a:p>
          <a:p>
            <a:pPr algn="just"/>
            <a:r>
              <a:rPr lang="it-IT" sz="2000" b="1" dirty="0" smtClean="0">
                <a:solidFill>
                  <a:srgbClr val="FF0000"/>
                </a:solidFill>
              </a:rPr>
              <a:t>Questo fenomeno, </a:t>
            </a:r>
            <a:r>
              <a:rPr lang="it-IT" sz="2000" dirty="0" smtClean="0">
                <a:solidFill>
                  <a:schemeClr val="tx1"/>
                </a:solidFill>
              </a:rPr>
              <a:t>il più grave a colpire l’Italia negli ultimi anni, avrebbe dovuto essere gestito con i dovuti controlli nei centri di prima accoglienza, rimpatriando immediatamente i non aventi diritto (circa il 95%). </a:t>
            </a:r>
            <a:endParaRPr lang="it-IT" sz="2400" b="1" dirty="0">
              <a:solidFill>
                <a:srgbClr val="002060"/>
              </a:solidFill>
            </a:endParaRPr>
          </a:p>
        </p:txBody>
      </p:sp>
      <p:sp>
        <p:nvSpPr>
          <p:cNvPr id="5" name="Segnaposto data 4"/>
          <p:cNvSpPr>
            <a:spLocks noGrp="1"/>
          </p:cNvSpPr>
          <p:nvPr>
            <p:ph type="dt" sz="half" idx="10"/>
          </p:nvPr>
        </p:nvSpPr>
        <p:spPr/>
        <p:txBody>
          <a:bodyPr/>
          <a:lstStyle/>
          <a:p>
            <a:fld id="{CB843E07-DD33-490A-8AC5-034A03A2BEF4}" type="datetime1">
              <a:rPr lang="it-IT" smtClean="0"/>
              <a:pPr/>
              <a:t>12/12/2019</a:t>
            </a:fld>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3</a:t>
            </a:fld>
            <a:endParaRPr lang="it-IT"/>
          </a:p>
        </p:txBody>
      </p:sp>
      <p:sp>
        <p:nvSpPr>
          <p:cNvPr id="7" name="CasellaDiTesto 6"/>
          <p:cNvSpPr txBox="1"/>
          <p:nvPr/>
        </p:nvSpPr>
        <p:spPr>
          <a:xfrm>
            <a:off x="251520" y="1124744"/>
            <a:ext cx="8640960" cy="461665"/>
          </a:xfrm>
          <a:prstGeom prst="rect">
            <a:avLst/>
          </a:prstGeom>
          <a:noFill/>
        </p:spPr>
        <p:txBody>
          <a:bodyPr wrap="square" rtlCol="0">
            <a:spAutoFit/>
          </a:bodyPr>
          <a:lstStyle/>
          <a:p>
            <a:pPr algn="ctr"/>
            <a:r>
              <a:rPr lang="it-IT" sz="2400" b="1" dirty="0" smtClean="0">
                <a:solidFill>
                  <a:srgbClr val="0070C0"/>
                </a:solidFill>
              </a:rPr>
              <a:t>Sul tema immigrazione si sta giocando una partita “sporca”</a:t>
            </a:r>
            <a:endParaRPr lang="it-IT" sz="2400" b="1" dirty="0">
              <a:solidFill>
                <a:srgbClr val="0070C0"/>
              </a:solidFill>
            </a:endParaRPr>
          </a:p>
        </p:txBody>
      </p:sp>
      <p:pic>
        <p:nvPicPr>
          <p:cNvPr id="3074" name="Picture 2" descr="C:\Users\Master\Desktop\Immigrati\i4.jpg"/>
          <p:cNvPicPr>
            <a:picLocks noChangeAspect="1" noChangeArrowheads="1"/>
          </p:cNvPicPr>
          <p:nvPr/>
        </p:nvPicPr>
        <p:blipFill>
          <a:blip r:embed="rId2" cstate="print"/>
          <a:srcRect/>
          <a:stretch>
            <a:fillRect/>
          </a:stretch>
        </p:blipFill>
        <p:spPr bwMode="auto">
          <a:xfrm>
            <a:off x="2627784" y="3933056"/>
            <a:ext cx="3888431" cy="2592288"/>
          </a:xfrm>
          <a:prstGeom prst="rect">
            <a:avLst/>
          </a:prstGeom>
          <a:noFill/>
          <a:ln w="25400">
            <a:solidFill>
              <a:schemeClr val="accent1">
                <a:shade val="95000"/>
                <a:satMod val="105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3074"/>
                                        </p:tgtEl>
                                        <p:attrNameLst>
                                          <p:attrName>style.visibility</p:attrName>
                                        </p:attrNameLst>
                                      </p:cBhvr>
                                      <p:to>
                                        <p:strVal val="visible"/>
                                      </p:to>
                                    </p:set>
                                    <p:animEffect transition="in" filter="wheel(4)">
                                      <p:cBhvr>
                                        <p:cTn id="14" dur="2000"/>
                                        <p:tgtEl>
                                          <p:spTgt spid="3074"/>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080119"/>
          </a:xfrm>
        </p:spPr>
        <p:txBody>
          <a:bodyPr>
            <a:normAutofit fontScale="90000"/>
          </a:bodyPr>
          <a:lstStyle/>
          <a:p>
            <a:r>
              <a:rPr lang="it-IT" b="1" cap="all" dirty="0" smtClean="0"/>
              <a:t/>
            </a:r>
            <a:br>
              <a:rPr lang="it-IT" b="1" cap="all" dirty="0" smtClean="0"/>
            </a:br>
            <a:r>
              <a:rPr lang="it-IT" sz="3600" b="1" cap="all" dirty="0" smtClean="0">
                <a:solidFill>
                  <a:srgbClr val="FF0000"/>
                </a:solidFill>
              </a:rPr>
              <a:t>IMMIGRAZIONE</a:t>
            </a:r>
            <a:r>
              <a:rPr lang="it-IT" sz="3600" b="1" cap="all" dirty="0">
                <a:solidFill>
                  <a:srgbClr val="FF0000"/>
                </a:solidFill>
              </a:rPr>
              <a:t>, ACCOGLIENZA E INTEGRAZIONE</a:t>
            </a:r>
            <a:r>
              <a:rPr lang="it-IT" b="1" dirty="0">
                <a:solidFill>
                  <a:srgbClr val="FF0000"/>
                </a:solidFill>
              </a:rPr>
              <a:t/>
            </a:r>
            <a:br>
              <a:rPr lang="it-IT" b="1" dirty="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772816"/>
            <a:ext cx="8640960" cy="2304256"/>
          </a:xfrm>
          <a:solidFill>
            <a:schemeClr val="accent1">
              <a:lumMod val="20000"/>
              <a:lumOff val="80000"/>
            </a:schemeClr>
          </a:solidFill>
          <a:ln w="25400">
            <a:solidFill>
              <a:schemeClr val="accent1"/>
            </a:solidFill>
          </a:ln>
        </p:spPr>
        <p:txBody>
          <a:bodyPr>
            <a:noAutofit/>
          </a:bodyPr>
          <a:lstStyle/>
          <a:p>
            <a:pPr algn="just"/>
            <a:r>
              <a:rPr lang="it-IT" sz="2000" b="1" dirty="0" smtClean="0">
                <a:solidFill>
                  <a:srgbClr val="FF0000"/>
                </a:solidFill>
              </a:rPr>
              <a:t>L’Italia si posiziona tra gli ultimi posti anche nelle politiche di accesso ai vari tipi di scuola</a:t>
            </a:r>
            <a:r>
              <a:rPr lang="it-IT" sz="2000" dirty="0" smtClean="0">
                <a:solidFill>
                  <a:schemeClr val="tx1"/>
                </a:solidFill>
              </a:rPr>
              <a:t>, dato che i nuovi arrivati rischiano sovente di essere inseriti ad un livello errato nel percorso educativo: meno della metà dei nati all’estero è collocato nella classe adeguata all’età. </a:t>
            </a:r>
          </a:p>
          <a:p>
            <a:pPr algn="just"/>
            <a:r>
              <a:rPr lang="it-IT" sz="2000" b="1" dirty="0" smtClean="0">
                <a:solidFill>
                  <a:srgbClr val="FF0000"/>
                </a:solidFill>
              </a:rPr>
              <a:t>L’Italia mostra le sue carenze </a:t>
            </a:r>
            <a:r>
              <a:rPr lang="it-IT" sz="2000" dirty="0" smtClean="0">
                <a:solidFill>
                  <a:schemeClr val="tx1"/>
                </a:solidFill>
              </a:rPr>
              <a:t>nella promozione di corsi in lingua, che sono completamente assenti dai curricula, a differenza della maggior parte degli altri Paesi europei. </a:t>
            </a:r>
            <a:endParaRPr lang="it-IT" sz="2000" dirty="0">
              <a:solidFill>
                <a:schemeClr val="tx1"/>
              </a:solidFill>
            </a:endParaRPr>
          </a:p>
        </p:txBody>
      </p:sp>
      <p:sp>
        <p:nvSpPr>
          <p:cNvPr id="5" name="Segnaposto data 4"/>
          <p:cNvSpPr>
            <a:spLocks noGrp="1"/>
          </p:cNvSpPr>
          <p:nvPr>
            <p:ph type="dt" sz="half" idx="10"/>
          </p:nvPr>
        </p:nvSpPr>
        <p:spPr/>
        <p:txBody>
          <a:bodyPr/>
          <a:lstStyle/>
          <a:p>
            <a:fld id="{8D49C9AF-EC5A-4958-B4B2-87BA6E7E1C6A}" type="datetime1">
              <a:rPr lang="it-IT" smtClean="0"/>
              <a:pPr/>
              <a:t>12/12/2019</a:t>
            </a:fld>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30</a:t>
            </a:fld>
            <a:endParaRPr lang="it-IT"/>
          </a:p>
        </p:txBody>
      </p:sp>
      <p:sp>
        <p:nvSpPr>
          <p:cNvPr id="7" name="CasellaDiTesto 6"/>
          <p:cNvSpPr txBox="1"/>
          <p:nvPr/>
        </p:nvSpPr>
        <p:spPr>
          <a:xfrm>
            <a:off x="251520" y="1124744"/>
            <a:ext cx="8640960" cy="461665"/>
          </a:xfrm>
          <a:prstGeom prst="rect">
            <a:avLst/>
          </a:prstGeom>
          <a:noFill/>
        </p:spPr>
        <p:txBody>
          <a:bodyPr wrap="square" rtlCol="0">
            <a:spAutoFit/>
          </a:bodyPr>
          <a:lstStyle/>
          <a:p>
            <a:pPr algn="ctr"/>
            <a:r>
              <a:rPr lang="it-IT" sz="2400" b="1" dirty="0" smtClean="0">
                <a:solidFill>
                  <a:srgbClr val="0070C0"/>
                </a:solidFill>
              </a:rPr>
              <a:t>Grave carenza dei corsi di lingua</a:t>
            </a:r>
            <a:endParaRPr lang="it-IT" sz="2400" b="1" dirty="0">
              <a:solidFill>
                <a:srgbClr val="0070C0"/>
              </a:solidFill>
            </a:endParaRPr>
          </a:p>
        </p:txBody>
      </p:sp>
      <p:pic>
        <p:nvPicPr>
          <p:cNvPr id="29698" name="Picture 2" descr="C:\Users\Master\Desktop\Immigrati\i20.jpg"/>
          <p:cNvPicPr>
            <a:picLocks noChangeAspect="1" noChangeArrowheads="1"/>
          </p:cNvPicPr>
          <p:nvPr/>
        </p:nvPicPr>
        <p:blipFill>
          <a:blip r:embed="rId2" cstate="print"/>
          <a:srcRect/>
          <a:stretch>
            <a:fillRect/>
          </a:stretch>
        </p:blipFill>
        <p:spPr bwMode="auto">
          <a:xfrm>
            <a:off x="2843808" y="4221088"/>
            <a:ext cx="3456384" cy="2270982"/>
          </a:xfrm>
          <a:prstGeom prst="rect">
            <a:avLst/>
          </a:prstGeom>
          <a:noFill/>
          <a:ln w="25400">
            <a:solidFill>
              <a:schemeClr val="accent1">
                <a:shade val="95000"/>
                <a:satMod val="105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9698"/>
                                        </p:tgtEl>
                                        <p:attrNameLst>
                                          <p:attrName>style.visibility</p:attrName>
                                        </p:attrNameLst>
                                      </p:cBhvr>
                                      <p:to>
                                        <p:strVal val="visible"/>
                                      </p:to>
                                    </p:set>
                                    <p:animEffect transition="in" filter="wheel(4)">
                                      <p:cBhvr>
                                        <p:cTn id="14" dur="2000"/>
                                        <p:tgtEl>
                                          <p:spTgt spid="29698"/>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080119"/>
          </a:xfrm>
        </p:spPr>
        <p:txBody>
          <a:bodyPr>
            <a:normAutofit fontScale="90000"/>
          </a:bodyPr>
          <a:lstStyle/>
          <a:p>
            <a:r>
              <a:rPr lang="it-IT" b="1" cap="all" dirty="0" smtClean="0"/>
              <a:t/>
            </a:r>
            <a:br>
              <a:rPr lang="it-IT" b="1" cap="all" dirty="0" smtClean="0"/>
            </a:br>
            <a:r>
              <a:rPr lang="it-IT" sz="3600" b="1" cap="all" dirty="0" smtClean="0">
                <a:solidFill>
                  <a:srgbClr val="FF0000"/>
                </a:solidFill>
              </a:rPr>
              <a:t>IMMIGRAZIONE</a:t>
            </a:r>
            <a:r>
              <a:rPr lang="it-IT" sz="3600" b="1" cap="all" dirty="0">
                <a:solidFill>
                  <a:srgbClr val="FF0000"/>
                </a:solidFill>
              </a:rPr>
              <a:t>, ACCOGLIENZA E INTEGRAZIONE</a:t>
            </a:r>
            <a:r>
              <a:rPr lang="it-IT" b="1" dirty="0">
                <a:solidFill>
                  <a:srgbClr val="FF0000"/>
                </a:solidFill>
              </a:rPr>
              <a:t/>
            </a:r>
            <a:br>
              <a:rPr lang="it-IT" b="1" dirty="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772816"/>
            <a:ext cx="8640960" cy="2592288"/>
          </a:xfrm>
          <a:solidFill>
            <a:schemeClr val="accent1">
              <a:lumMod val="20000"/>
              <a:lumOff val="80000"/>
            </a:schemeClr>
          </a:solidFill>
          <a:ln w="25400">
            <a:solidFill>
              <a:schemeClr val="accent1"/>
            </a:solidFill>
          </a:ln>
        </p:spPr>
        <p:txBody>
          <a:bodyPr>
            <a:noAutofit/>
          </a:bodyPr>
          <a:lstStyle/>
          <a:p>
            <a:pPr algn="just"/>
            <a:r>
              <a:rPr lang="it-IT" sz="2000" b="1" dirty="0" smtClean="0">
                <a:solidFill>
                  <a:srgbClr val="FF0000"/>
                </a:solidFill>
              </a:rPr>
              <a:t>L’abbandono scolastico tra gli stranieri </a:t>
            </a:r>
            <a:r>
              <a:rPr lang="it-IT" sz="2000" dirty="0" smtClean="0">
                <a:solidFill>
                  <a:schemeClr val="tx1"/>
                </a:solidFill>
              </a:rPr>
              <a:t>è drammaticamente alto (un terzo), ben 9 punti sopra alla media europea (22%). </a:t>
            </a:r>
          </a:p>
          <a:p>
            <a:pPr algn="just"/>
            <a:r>
              <a:rPr lang="it-IT" sz="2000" b="1" dirty="0" smtClean="0">
                <a:solidFill>
                  <a:srgbClr val="FF0000"/>
                </a:solidFill>
              </a:rPr>
              <a:t>Il dato sulle bocciature </a:t>
            </a:r>
            <a:r>
              <a:rPr lang="it-IT" sz="2000" dirty="0" smtClean="0">
                <a:solidFill>
                  <a:schemeClr val="tx1"/>
                </a:solidFill>
              </a:rPr>
              <a:t>è altrettanto preoccupante: la percentuale di alunni stranieri non ammessi alla classe successiva rappresenta l’8,7%, quasi quattro volte tanto il numero degli italiani (2,7%), e gli immigrati ottengono risultati scolastici inferiori in tutti i gradi di scuola. </a:t>
            </a:r>
          </a:p>
          <a:p>
            <a:pPr algn="just"/>
            <a:r>
              <a:rPr lang="it-IT" sz="2000" b="1" dirty="0" smtClean="0">
                <a:solidFill>
                  <a:srgbClr val="FF0000"/>
                </a:solidFill>
              </a:rPr>
              <a:t>Già all’età di 15 anni,</a:t>
            </a:r>
            <a:r>
              <a:rPr lang="it-IT" sz="2000" dirty="0" smtClean="0">
                <a:solidFill>
                  <a:schemeClr val="tx1"/>
                </a:solidFill>
              </a:rPr>
              <a:t> il gap nei rendimenti scolastici è tra i più ampi dei paesi OCSE.</a:t>
            </a:r>
            <a:endParaRPr lang="it-IT" sz="2000" dirty="0">
              <a:solidFill>
                <a:schemeClr val="tx1"/>
              </a:solidFill>
            </a:endParaRPr>
          </a:p>
        </p:txBody>
      </p:sp>
      <p:sp>
        <p:nvSpPr>
          <p:cNvPr id="5" name="Segnaposto data 4"/>
          <p:cNvSpPr>
            <a:spLocks noGrp="1"/>
          </p:cNvSpPr>
          <p:nvPr>
            <p:ph type="dt" sz="half" idx="10"/>
          </p:nvPr>
        </p:nvSpPr>
        <p:spPr/>
        <p:txBody>
          <a:bodyPr/>
          <a:lstStyle/>
          <a:p>
            <a:fld id="{0585ECC4-9B2E-41C3-93AA-B1C76C1BAE1F}" type="datetime1">
              <a:rPr lang="it-IT" smtClean="0"/>
              <a:pPr/>
              <a:t>12/12/2019</a:t>
            </a:fld>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31</a:t>
            </a:fld>
            <a:endParaRPr lang="it-IT"/>
          </a:p>
        </p:txBody>
      </p:sp>
      <p:sp>
        <p:nvSpPr>
          <p:cNvPr id="7" name="CasellaDiTesto 6"/>
          <p:cNvSpPr txBox="1"/>
          <p:nvPr/>
        </p:nvSpPr>
        <p:spPr>
          <a:xfrm>
            <a:off x="251520" y="1124744"/>
            <a:ext cx="8640960" cy="461665"/>
          </a:xfrm>
          <a:prstGeom prst="rect">
            <a:avLst/>
          </a:prstGeom>
          <a:noFill/>
        </p:spPr>
        <p:txBody>
          <a:bodyPr wrap="square" rtlCol="0">
            <a:spAutoFit/>
          </a:bodyPr>
          <a:lstStyle/>
          <a:p>
            <a:pPr algn="ctr"/>
            <a:r>
              <a:rPr lang="it-IT" sz="2400" b="1" dirty="0" smtClean="0">
                <a:solidFill>
                  <a:srgbClr val="0070C0"/>
                </a:solidFill>
              </a:rPr>
              <a:t>Dati drammatici di abbandoni e bocciature</a:t>
            </a:r>
            <a:endParaRPr lang="it-IT" sz="2400" b="1" dirty="0">
              <a:solidFill>
                <a:srgbClr val="0070C0"/>
              </a:solidFill>
            </a:endParaRPr>
          </a:p>
        </p:txBody>
      </p:sp>
      <p:pic>
        <p:nvPicPr>
          <p:cNvPr id="30722" name="Picture 2" descr="C:\Users\Master\Desktop\Immigrati\i30.jpg"/>
          <p:cNvPicPr>
            <a:picLocks noChangeAspect="1" noChangeArrowheads="1"/>
          </p:cNvPicPr>
          <p:nvPr/>
        </p:nvPicPr>
        <p:blipFill>
          <a:blip r:embed="rId2" cstate="print"/>
          <a:srcRect/>
          <a:stretch>
            <a:fillRect/>
          </a:stretch>
        </p:blipFill>
        <p:spPr bwMode="auto">
          <a:xfrm>
            <a:off x="2915816" y="4509120"/>
            <a:ext cx="3168352" cy="2108394"/>
          </a:xfrm>
          <a:prstGeom prst="rect">
            <a:avLst/>
          </a:prstGeom>
          <a:noFill/>
          <a:ln w="25400">
            <a:solidFill>
              <a:schemeClr val="accent1">
                <a:shade val="95000"/>
                <a:satMod val="105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30722"/>
                                        </p:tgtEl>
                                        <p:attrNameLst>
                                          <p:attrName>style.visibility</p:attrName>
                                        </p:attrNameLst>
                                      </p:cBhvr>
                                      <p:to>
                                        <p:strVal val="visible"/>
                                      </p:to>
                                    </p:set>
                                    <p:animEffect transition="in" filter="wheel(4)">
                                      <p:cBhvr>
                                        <p:cTn id="14" dur="2000"/>
                                        <p:tgtEl>
                                          <p:spTgt spid="3072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1000"/>
                                        <p:tgtEl>
                                          <p:spTgt spid="3">
                                            <p:txEl>
                                              <p:pRg st="2" end="2"/>
                                            </p:txEl>
                                          </p:spTgt>
                                        </p:tgtEl>
                                      </p:cBhvr>
                                    </p:animEffect>
                                    <p:anim calcmode="lin" valueType="num">
                                      <p:cBhvr>
                                        <p:cTn id="3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080119"/>
          </a:xfrm>
        </p:spPr>
        <p:txBody>
          <a:bodyPr>
            <a:normAutofit fontScale="90000"/>
          </a:bodyPr>
          <a:lstStyle/>
          <a:p>
            <a:r>
              <a:rPr lang="it-IT" b="1" cap="all" dirty="0" smtClean="0"/>
              <a:t/>
            </a:r>
            <a:br>
              <a:rPr lang="it-IT" b="1" cap="all" dirty="0" smtClean="0"/>
            </a:br>
            <a:r>
              <a:rPr lang="it-IT" sz="3600" b="1" cap="all" dirty="0" smtClean="0">
                <a:solidFill>
                  <a:srgbClr val="FF0000"/>
                </a:solidFill>
              </a:rPr>
              <a:t>IMMIGRAZIONE</a:t>
            </a:r>
            <a:r>
              <a:rPr lang="it-IT" sz="3600" b="1" cap="all" dirty="0">
                <a:solidFill>
                  <a:srgbClr val="FF0000"/>
                </a:solidFill>
              </a:rPr>
              <a:t>, ACCOGLIENZA E INTEGRAZIONE</a:t>
            </a:r>
            <a:r>
              <a:rPr lang="it-IT" b="1" dirty="0">
                <a:solidFill>
                  <a:srgbClr val="FF0000"/>
                </a:solidFill>
              </a:rPr>
              <a:t/>
            </a:r>
            <a:br>
              <a:rPr lang="it-IT" b="1" dirty="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772816"/>
            <a:ext cx="8640960" cy="1656184"/>
          </a:xfrm>
          <a:solidFill>
            <a:schemeClr val="accent1">
              <a:lumMod val="20000"/>
              <a:lumOff val="80000"/>
            </a:schemeClr>
          </a:solidFill>
          <a:ln w="25400">
            <a:solidFill>
              <a:schemeClr val="accent1"/>
            </a:solidFill>
          </a:ln>
        </p:spPr>
        <p:txBody>
          <a:bodyPr>
            <a:noAutofit/>
          </a:bodyPr>
          <a:lstStyle/>
          <a:p>
            <a:pPr algn="just"/>
            <a:r>
              <a:rPr lang="it-IT" sz="2000" b="1" dirty="0" smtClean="0">
                <a:solidFill>
                  <a:srgbClr val="FF0000"/>
                </a:solidFill>
              </a:rPr>
              <a:t>La scuola italiana </a:t>
            </a:r>
            <a:r>
              <a:rPr lang="it-IT" sz="2000" dirty="0" smtClean="0">
                <a:solidFill>
                  <a:schemeClr val="tx1"/>
                </a:solidFill>
              </a:rPr>
              <a:t>ha perso il suo ruolo di ascensore sociale non solo per gli strati </a:t>
            </a:r>
            <a:r>
              <a:rPr lang="it-IT" sz="2000" dirty="0" err="1" smtClean="0">
                <a:solidFill>
                  <a:schemeClr val="tx1"/>
                </a:solidFill>
              </a:rPr>
              <a:t>medio-bassi</a:t>
            </a:r>
            <a:r>
              <a:rPr lang="it-IT" sz="2000" dirty="0" smtClean="0">
                <a:solidFill>
                  <a:schemeClr val="tx1"/>
                </a:solidFill>
              </a:rPr>
              <a:t> dei “nativi”, ma anche tra gli stranieri. </a:t>
            </a:r>
          </a:p>
          <a:p>
            <a:pPr algn="just"/>
            <a:r>
              <a:rPr lang="it-IT" sz="2000" b="1" dirty="0" smtClean="0">
                <a:solidFill>
                  <a:srgbClr val="FF0000"/>
                </a:solidFill>
              </a:rPr>
              <a:t>Se alcune strategie </a:t>
            </a:r>
            <a:r>
              <a:rPr lang="it-IT" sz="2000" dirty="0" smtClean="0">
                <a:solidFill>
                  <a:schemeClr val="tx1"/>
                </a:solidFill>
              </a:rPr>
              <a:t>sono state adottate di recente, come le misure per facilitare l’ingresso dei richiedenti asilo nel ciclo universitario, l’idea di rimettere le politiche educative al centro del paradigma sembra ancora lontana.</a:t>
            </a:r>
            <a:endParaRPr lang="it-IT" sz="2000" dirty="0">
              <a:solidFill>
                <a:schemeClr val="tx1"/>
              </a:solidFill>
            </a:endParaRPr>
          </a:p>
        </p:txBody>
      </p:sp>
      <p:sp>
        <p:nvSpPr>
          <p:cNvPr id="5" name="Segnaposto data 4"/>
          <p:cNvSpPr>
            <a:spLocks noGrp="1"/>
          </p:cNvSpPr>
          <p:nvPr>
            <p:ph type="dt" sz="half" idx="10"/>
          </p:nvPr>
        </p:nvSpPr>
        <p:spPr/>
        <p:txBody>
          <a:bodyPr/>
          <a:lstStyle/>
          <a:p>
            <a:fld id="{BC9ED2EC-E930-42CF-AD65-CDCB5EB6C557}" type="datetime1">
              <a:rPr lang="it-IT" smtClean="0"/>
              <a:pPr/>
              <a:t>12/12/2019</a:t>
            </a:fld>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32</a:t>
            </a:fld>
            <a:endParaRPr lang="it-IT"/>
          </a:p>
        </p:txBody>
      </p:sp>
      <p:sp>
        <p:nvSpPr>
          <p:cNvPr id="7" name="CasellaDiTesto 6"/>
          <p:cNvSpPr txBox="1"/>
          <p:nvPr/>
        </p:nvSpPr>
        <p:spPr>
          <a:xfrm>
            <a:off x="251520" y="1124744"/>
            <a:ext cx="8640960" cy="461665"/>
          </a:xfrm>
          <a:prstGeom prst="rect">
            <a:avLst/>
          </a:prstGeom>
          <a:noFill/>
        </p:spPr>
        <p:txBody>
          <a:bodyPr wrap="square" rtlCol="0">
            <a:spAutoFit/>
          </a:bodyPr>
          <a:lstStyle/>
          <a:p>
            <a:pPr algn="ctr"/>
            <a:r>
              <a:rPr lang="it-IT" sz="2400" b="1" dirty="0" smtClean="0">
                <a:solidFill>
                  <a:srgbClr val="0070C0"/>
                </a:solidFill>
              </a:rPr>
              <a:t>Le politiche educative restano precarie</a:t>
            </a:r>
            <a:endParaRPr lang="it-IT" sz="2400" b="1" dirty="0">
              <a:solidFill>
                <a:srgbClr val="0070C0"/>
              </a:solidFill>
            </a:endParaRPr>
          </a:p>
        </p:txBody>
      </p:sp>
      <p:pic>
        <p:nvPicPr>
          <p:cNvPr id="31746" name="Picture 2" descr="C:\Users\Master\Desktop\Immigrati\i14.jpg"/>
          <p:cNvPicPr>
            <a:picLocks noChangeAspect="1" noChangeArrowheads="1"/>
          </p:cNvPicPr>
          <p:nvPr/>
        </p:nvPicPr>
        <p:blipFill>
          <a:blip r:embed="rId2" cstate="print"/>
          <a:srcRect/>
          <a:stretch>
            <a:fillRect/>
          </a:stretch>
        </p:blipFill>
        <p:spPr bwMode="auto">
          <a:xfrm>
            <a:off x="1763688" y="3573016"/>
            <a:ext cx="5616624" cy="2808312"/>
          </a:xfrm>
          <a:prstGeom prst="rect">
            <a:avLst/>
          </a:prstGeom>
          <a:noFill/>
          <a:ln w="25400">
            <a:solidFill>
              <a:schemeClr val="accent1">
                <a:shade val="95000"/>
                <a:satMod val="105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31746"/>
                                        </p:tgtEl>
                                        <p:attrNameLst>
                                          <p:attrName>style.visibility</p:attrName>
                                        </p:attrNameLst>
                                      </p:cBhvr>
                                      <p:to>
                                        <p:strVal val="visible"/>
                                      </p:to>
                                    </p:set>
                                    <p:animEffect transition="in" filter="wheel(4)">
                                      <p:cBhvr>
                                        <p:cTn id="14" dur="2000"/>
                                        <p:tgtEl>
                                          <p:spTgt spid="31746"/>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080119"/>
          </a:xfrm>
        </p:spPr>
        <p:txBody>
          <a:bodyPr>
            <a:normAutofit fontScale="90000"/>
          </a:bodyPr>
          <a:lstStyle/>
          <a:p>
            <a:r>
              <a:rPr lang="it-IT" b="1" cap="all" dirty="0" smtClean="0"/>
              <a:t/>
            </a:r>
            <a:br>
              <a:rPr lang="it-IT" b="1" cap="all" dirty="0" smtClean="0"/>
            </a:br>
            <a:r>
              <a:rPr lang="it-IT" sz="3600" b="1" cap="all" dirty="0" smtClean="0">
                <a:solidFill>
                  <a:srgbClr val="FF0000"/>
                </a:solidFill>
              </a:rPr>
              <a:t>IMMIGRAZIONE</a:t>
            </a:r>
            <a:r>
              <a:rPr lang="it-IT" sz="3600" b="1" cap="all" dirty="0">
                <a:solidFill>
                  <a:srgbClr val="FF0000"/>
                </a:solidFill>
              </a:rPr>
              <a:t>, ACCOGLIENZA E INTEGRAZIONE</a:t>
            </a:r>
            <a:r>
              <a:rPr lang="it-IT" b="1" dirty="0">
                <a:solidFill>
                  <a:srgbClr val="FF0000"/>
                </a:solidFill>
              </a:rPr>
              <a:t/>
            </a:r>
            <a:br>
              <a:rPr lang="it-IT" b="1" dirty="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772816"/>
            <a:ext cx="8640960" cy="2088232"/>
          </a:xfrm>
          <a:solidFill>
            <a:schemeClr val="accent1">
              <a:lumMod val="20000"/>
              <a:lumOff val="80000"/>
            </a:schemeClr>
          </a:solidFill>
          <a:ln w="25400">
            <a:solidFill>
              <a:schemeClr val="accent1"/>
            </a:solidFill>
          </a:ln>
        </p:spPr>
        <p:txBody>
          <a:bodyPr>
            <a:noAutofit/>
          </a:bodyPr>
          <a:lstStyle/>
          <a:p>
            <a:r>
              <a:rPr lang="it-IT" sz="2400" b="1" dirty="0" smtClean="0">
                <a:solidFill>
                  <a:srgbClr val="FF0000"/>
                </a:solidFill>
              </a:rPr>
              <a:t>L’inclusione non è che il risultato di un delicato equilibrio, al crocevia tra il mercato del lavoro, la sfera educativa e il sociale</a:t>
            </a:r>
            <a:r>
              <a:rPr lang="it-IT" sz="2400" dirty="0" smtClean="0">
                <a:solidFill>
                  <a:srgbClr val="FF0000"/>
                </a:solidFill>
              </a:rPr>
              <a:t>. </a:t>
            </a:r>
          </a:p>
          <a:p>
            <a:pPr algn="just"/>
            <a:r>
              <a:rPr lang="it-IT" sz="2000" b="1" dirty="0" smtClean="0">
                <a:solidFill>
                  <a:srgbClr val="FF0000"/>
                </a:solidFill>
              </a:rPr>
              <a:t>Di fronte alla sordità degli attori politici</a:t>
            </a:r>
            <a:r>
              <a:rPr lang="it-IT" sz="2000" dirty="0" smtClean="0">
                <a:solidFill>
                  <a:schemeClr val="tx1"/>
                </a:solidFill>
              </a:rPr>
              <a:t>, in un dibattito che vede il migrante come “</a:t>
            </a:r>
            <a:r>
              <a:rPr lang="it-IT" sz="2000" b="1" dirty="0" smtClean="0">
                <a:solidFill>
                  <a:schemeClr val="tx1"/>
                </a:solidFill>
              </a:rPr>
              <a:t>figlio di un Dio minore</a:t>
            </a:r>
            <a:r>
              <a:rPr lang="it-IT" sz="2000" dirty="0" smtClean="0">
                <a:solidFill>
                  <a:schemeClr val="tx1"/>
                </a:solidFill>
              </a:rPr>
              <a:t>” e per questo non meritevole di adeguata accoglienza, l’esigenza è quella di </a:t>
            </a:r>
            <a:r>
              <a:rPr lang="it-IT" sz="2000" b="1" dirty="0" smtClean="0">
                <a:solidFill>
                  <a:schemeClr val="tx1"/>
                </a:solidFill>
              </a:rPr>
              <a:t>ripensare gli spazi comunitari</a:t>
            </a:r>
            <a:r>
              <a:rPr lang="it-IT" sz="2000" dirty="0" smtClean="0">
                <a:solidFill>
                  <a:schemeClr val="tx1"/>
                </a:solidFill>
              </a:rPr>
              <a:t>, soprattutto nei grandi agglomerati cittadini, trasformandoli in veri e propri “</a:t>
            </a:r>
            <a:r>
              <a:rPr lang="it-IT" sz="2000" b="1" dirty="0" smtClean="0">
                <a:solidFill>
                  <a:schemeClr val="tx1"/>
                </a:solidFill>
              </a:rPr>
              <a:t>spazi di flusso</a:t>
            </a:r>
            <a:r>
              <a:rPr lang="it-IT" sz="2000" dirty="0" smtClean="0">
                <a:solidFill>
                  <a:schemeClr val="tx1"/>
                </a:solidFill>
              </a:rPr>
              <a:t>”. </a:t>
            </a:r>
            <a:endParaRPr lang="it-IT" sz="2000" dirty="0">
              <a:solidFill>
                <a:schemeClr val="tx1"/>
              </a:solidFill>
            </a:endParaRPr>
          </a:p>
        </p:txBody>
      </p:sp>
      <p:sp>
        <p:nvSpPr>
          <p:cNvPr id="5" name="Segnaposto data 4"/>
          <p:cNvSpPr>
            <a:spLocks noGrp="1"/>
          </p:cNvSpPr>
          <p:nvPr>
            <p:ph type="dt" sz="half" idx="10"/>
          </p:nvPr>
        </p:nvSpPr>
        <p:spPr/>
        <p:txBody>
          <a:bodyPr/>
          <a:lstStyle/>
          <a:p>
            <a:fld id="{B923BAD3-23CA-48A8-8678-0B2D4A30D3F6}" type="datetime1">
              <a:rPr lang="it-IT" smtClean="0"/>
              <a:pPr/>
              <a:t>12/12/2019</a:t>
            </a:fld>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33</a:t>
            </a:fld>
            <a:endParaRPr lang="it-IT"/>
          </a:p>
        </p:txBody>
      </p:sp>
      <p:sp>
        <p:nvSpPr>
          <p:cNvPr id="7" name="CasellaDiTesto 6"/>
          <p:cNvSpPr txBox="1"/>
          <p:nvPr/>
        </p:nvSpPr>
        <p:spPr>
          <a:xfrm>
            <a:off x="251520" y="1124744"/>
            <a:ext cx="8640960" cy="461665"/>
          </a:xfrm>
          <a:prstGeom prst="rect">
            <a:avLst/>
          </a:prstGeom>
          <a:noFill/>
        </p:spPr>
        <p:txBody>
          <a:bodyPr wrap="square" rtlCol="0">
            <a:spAutoFit/>
          </a:bodyPr>
          <a:lstStyle/>
          <a:p>
            <a:pPr algn="ctr"/>
            <a:r>
              <a:rPr lang="it-IT" sz="2400" b="1" dirty="0" smtClean="0">
                <a:solidFill>
                  <a:srgbClr val="0070C0"/>
                </a:solidFill>
              </a:rPr>
              <a:t>Il migrante: “figlio di un Dio minore”</a:t>
            </a:r>
            <a:endParaRPr lang="it-IT" sz="2400" b="1" dirty="0">
              <a:solidFill>
                <a:srgbClr val="0070C0"/>
              </a:solidFill>
            </a:endParaRPr>
          </a:p>
        </p:txBody>
      </p:sp>
      <p:pic>
        <p:nvPicPr>
          <p:cNvPr id="32770" name="Picture 2" descr="C:\Users\Master\Desktop\Immigrati\i2.jpg"/>
          <p:cNvPicPr>
            <a:picLocks noChangeAspect="1" noChangeArrowheads="1"/>
          </p:cNvPicPr>
          <p:nvPr/>
        </p:nvPicPr>
        <p:blipFill>
          <a:blip r:embed="rId2" cstate="print"/>
          <a:srcRect/>
          <a:stretch>
            <a:fillRect/>
          </a:stretch>
        </p:blipFill>
        <p:spPr bwMode="auto">
          <a:xfrm>
            <a:off x="2555776" y="4005064"/>
            <a:ext cx="3960440" cy="2640293"/>
          </a:xfrm>
          <a:prstGeom prst="rect">
            <a:avLst/>
          </a:prstGeom>
          <a:noFill/>
          <a:ln w="25400">
            <a:solidFill>
              <a:schemeClr val="accent1">
                <a:shade val="95000"/>
                <a:satMod val="105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32770"/>
                                        </p:tgtEl>
                                        <p:attrNameLst>
                                          <p:attrName>style.visibility</p:attrName>
                                        </p:attrNameLst>
                                      </p:cBhvr>
                                      <p:to>
                                        <p:strVal val="visible"/>
                                      </p:to>
                                    </p:set>
                                    <p:animEffect transition="in" filter="wheel(4)">
                                      <p:cBhvr>
                                        <p:cTn id="14" dur="2000"/>
                                        <p:tgtEl>
                                          <p:spTgt spid="32770"/>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080119"/>
          </a:xfrm>
        </p:spPr>
        <p:txBody>
          <a:bodyPr>
            <a:normAutofit fontScale="90000"/>
          </a:bodyPr>
          <a:lstStyle/>
          <a:p>
            <a:r>
              <a:rPr lang="it-IT" b="1" cap="all" dirty="0" smtClean="0"/>
              <a:t/>
            </a:r>
            <a:br>
              <a:rPr lang="it-IT" b="1" cap="all" dirty="0" smtClean="0"/>
            </a:br>
            <a:r>
              <a:rPr lang="it-IT" sz="3600" b="1" cap="all" dirty="0" smtClean="0">
                <a:solidFill>
                  <a:srgbClr val="FF0000"/>
                </a:solidFill>
              </a:rPr>
              <a:t>IMMIGRAZIONE</a:t>
            </a:r>
            <a:r>
              <a:rPr lang="it-IT" sz="3600" b="1" cap="all" dirty="0">
                <a:solidFill>
                  <a:srgbClr val="FF0000"/>
                </a:solidFill>
              </a:rPr>
              <a:t>, ACCOGLIENZA E INTEGRAZIONE</a:t>
            </a:r>
            <a:r>
              <a:rPr lang="it-IT" b="1" dirty="0">
                <a:solidFill>
                  <a:srgbClr val="FF0000"/>
                </a:solidFill>
              </a:rPr>
              <a:t/>
            </a:r>
            <a:br>
              <a:rPr lang="it-IT" b="1" dirty="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556792"/>
            <a:ext cx="8640960" cy="3096344"/>
          </a:xfrm>
          <a:solidFill>
            <a:schemeClr val="accent1">
              <a:lumMod val="20000"/>
              <a:lumOff val="80000"/>
            </a:schemeClr>
          </a:solidFill>
          <a:ln w="25400">
            <a:solidFill>
              <a:schemeClr val="accent1"/>
            </a:solidFill>
          </a:ln>
        </p:spPr>
        <p:txBody>
          <a:bodyPr>
            <a:noAutofit/>
          </a:bodyPr>
          <a:lstStyle/>
          <a:p>
            <a:pPr algn="just"/>
            <a:r>
              <a:rPr lang="it-IT" sz="2000" b="1" dirty="0" smtClean="0">
                <a:solidFill>
                  <a:srgbClr val="FF0000"/>
                </a:solidFill>
              </a:rPr>
              <a:t>Il Governo porta nel Mediterraneo </a:t>
            </a:r>
            <a:r>
              <a:rPr lang="it-IT" sz="2000" dirty="0" smtClean="0">
                <a:solidFill>
                  <a:schemeClr val="tx1"/>
                </a:solidFill>
              </a:rPr>
              <a:t>una battaglia culturale che in questi anni si è combattuta nelle periferie urbane e sociali del Paese, tanto nei campi di pomodori, quanto negli insediamenti abusivi, nelle scuole e nelle fabbriche. </a:t>
            </a:r>
          </a:p>
          <a:p>
            <a:r>
              <a:rPr lang="it-IT" sz="2000" b="1" dirty="0" smtClean="0">
                <a:solidFill>
                  <a:schemeClr val="tx1"/>
                </a:solidFill>
              </a:rPr>
              <a:t>C’è ancora troppa tensione </a:t>
            </a:r>
            <a:r>
              <a:rPr lang="it-IT" sz="2000" b="1" dirty="0" smtClean="0">
                <a:solidFill>
                  <a:schemeClr val="tx1"/>
                </a:solidFill>
              </a:rPr>
              <a:t>tra integrazione ed esclusione, </a:t>
            </a:r>
            <a:endParaRPr lang="it-IT" sz="2000" b="1" dirty="0" smtClean="0">
              <a:solidFill>
                <a:schemeClr val="tx1"/>
              </a:solidFill>
            </a:endParaRPr>
          </a:p>
          <a:p>
            <a:r>
              <a:rPr lang="it-IT" sz="2000" b="1" dirty="0" smtClean="0">
                <a:solidFill>
                  <a:schemeClr val="tx1"/>
                </a:solidFill>
              </a:rPr>
              <a:t>uguaglianza </a:t>
            </a:r>
            <a:r>
              <a:rPr lang="it-IT" sz="2000" b="1" dirty="0" smtClean="0">
                <a:solidFill>
                  <a:schemeClr val="tx1"/>
                </a:solidFill>
              </a:rPr>
              <a:t>e stigma, </a:t>
            </a:r>
            <a:r>
              <a:rPr lang="it-IT" sz="2000" b="1" dirty="0" smtClean="0">
                <a:solidFill>
                  <a:schemeClr val="tx1"/>
                </a:solidFill>
              </a:rPr>
              <a:t>solidarietà </a:t>
            </a:r>
            <a:r>
              <a:rPr lang="it-IT" sz="2000" b="1" dirty="0" smtClean="0">
                <a:solidFill>
                  <a:schemeClr val="tx1"/>
                </a:solidFill>
              </a:rPr>
              <a:t>e diffidenza. </a:t>
            </a:r>
          </a:p>
          <a:p>
            <a:r>
              <a:rPr lang="it-IT" sz="2400" b="1" dirty="0" smtClean="0">
                <a:solidFill>
                  <a:srgbClr val="FF0000"/>
                </a:solidFill>
              </a:rPr>
              <a:t>Per migliorare la situazione attuale occorre mettere in campo politiche di welfare inclusive che connettano: </a:t>
            </a:r>
          </a:p>
          <a:p>
            <a:r>
              <a:rPr lang="it-IT" b="1" dirty="0" smtClean="0">
                <a:solidFill>
                  <a:srgbClr val="FF0000"/>
                </a:solidFill>
              </a:rPr>
              <a:t>scuola, società e lavoro</a:t>
            </a:r>
            <a:r>
              <a:rPr lang="it-IT" dirty="0" smtClean="0">
                <a:solidFill>
                  <a:srgbClr val="FF0000"/>
                </a:solidFill>
              </a:rPr>
              <a:t>.</a:t>
            </a:r>
          </a:p>
          <a:p>
            <a:r>
              <a:rPr lang="it-IT" sz="2000" dirty="0" smtClean="0"/>
              <a:t> </a:t>
            </a:r>
            <a:endParaRPr lang="it-IT" sz="2000" dirty="0"/>
          </a:p>
        </p:txBody>
      </p:sp>
      <p:sp>
        <p:nvSpPr>
          <p:cNvPr id="5" name="Segnaposto data 4"/>
          <p:cNvSpPr>
            <a:spLocks noGrp="1"/>
          </p:cNvSpPr>
          <p:nvPr>
            <p:ph type="dt" sz="half" idx="10"/>
          </p:nvPr>
        </p:nvSpPr>
        <p:spPr/>
        <p:txBody>
          <a:bodyPr/>
          <a:lstStyle/>
          <a:p>
            <a:fld id="{C749D531-7882-4BDA-AFC3-3CEAECDE9DDB}" type="datetime1">
              <a:rPr lang="it-IT" smtClean="0"/>
              <a:pPr/>
              <a:t>12/12/2019</a:t>
            </a:fld>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34</a:t>
            </a:fld>
            <a:endParaRPr lang="it-IT"/>
          </a:p>
        </p:txBody>
      </p:sp>
      <p:sp>
        <p:nvSpPr>
          <p:cNvPr id="7" name="CasellaDiTesto 6"/>
          <p:cNvSpPr txBox="1"/>
          <p:nvPr/>
        </p:nvSpPr>
        <p:spPr>
          <a:xfrm>
            <a:off x="251520" y="1052736"/>
            <a:ext cx="8640960" cy="461665"/>
          </a:xfrm>
          <a:prstGeom prst="rect">
            <a:avLst/>
          </a:prstGeom>
          <a:noFill/>
        </p:spPr>
        <p:txBody>
          <a:bodyPr wrap="square" rtlCol="0">
            <a:spAutoFit/>
          </a:bodyPr>
          <a:lstStyle/>
          <a:p>
            <a:pPr algn="ctr"/>
            <a:r>
              <a:rPr lang="it-IT" sz="2400" b="1" dirty="0" smtClean="0">
                <a:solidFill>
                  <a:srgbClr val="0070C0"/>
                </a:solidFill>
              </a:rPr>
              <a:t>L’urgenza di mettere in campo politiche di welfare inclusive</a:t>
            </a:r>
            <a:endParaRPr lang="it-IT" sz="2400" b="1" dirty="0">
              <a:solidFill>
                <a:srgbClr val="0070C0"/>
              </a:solidFill>
            </a:endParaRPr>
          </a:p>
        </p:txBody>
      </p:sp>
      <p:sp>
        <p:nvSpPr>
          <p:cNvPr id="8" name="CasellaDiTesto 7"/>
          <p:cNvSpPr txBox="1"/>
          <p:nvPr/>
        </p:nvSpPr>
        <p:spPr>
          <a:xfrm>
            <a:off x="6516216" y="5301208"/>
            <a:ext cx="1728192" cy="923330"/>
          </a:xfrm>
          <a:prstGeom prst="rect">
            <a:avLst/>
          </a:prstGeom>
          <a:noFill/>
        </p:spPr>
        <p:txBody>
          <a:bodyPr wrap="square" rtlCol="0">
            <a:spAutoFit/>
          </a:bodyPr>
          <a:lstStyle/>
          <a:p>
            <a:pPr algn="ctr"/>
            <a:r>
              <a:rPr lang="it-IT" sz="5400" b="1" dirty="0" smtClean="0">
                <a:solidFill>
                  <a:srgbClr val="FF0000"/>
                </a:solidFill>
              </a:rPr>
              <a:t>FINE</a:t>
            </a:r>
            <a:endParaRPr lang="it-IT" sz="5400" b="1" dirty="0">
              <a:solidFill>
                <a:srgbClr val="FF0000"/>
              </a:solidFill>
            </a:endParaRPr>
          </a:p>
        </p:txBody>
      </p:sp>
      <p:pic>
        <p:nvPicPr>
          <p:cNvPr id="1026" name="Picture 2" descr="C:\Users\Master\Desktop\Immigrati\i5.jpg"/>
          <p:cNvPicPr>
            <a:picLocks noChangeAspect="1" noChangeArrowheads="1"/>
          </p:cNvPicPr>
          <p:nvPr/>
        </p:nvPicPr>
        <p:blipFill>
          <a:blip r:embed="rId2" cstate="print"/>
          <a:srcRect/>
          <a:stretch>
            <a:fillRect/>
          </a:stretch>
        </p:blipFill>
        <p:spPr bwMode="auto">
          <a:xfrm>
            <a:off x="3131840" y="4725144"/>
            <a:ext cx="2907407" cy="1934747"/>
          </a:xfrm>
          <a:prstGeom prst="rect">
            <a:avLst/>
          </a:prstGeom>
          <a:noFill/>
          <a:ln w="25400">
            <a:solidFill>
              <a:schemeClr val="accent1">
                <a:shade val="95000"/>
                <a:satMod val="105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Effect transition="in" filter="wheel(4)">
                                      <p:cBhvr>
                                        <p:cTn id="14" dur="2000"/>
                                        <p:tgtEl>
                                          <p:spTgt spid="1026"/>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1000"/>
                                        <p:tgtEl>
                                          <p:spTgt spid="3">
                                            <p:txEl>
                                              <p:pRg st="2" end="2"/>
                                            </p:txEl>
                                          </p:spTgt>
                                        </p:tgtEl>
                                      </p:cBhvr>
                                    </p:animEffect>
                                    <p:anim calcmode="lin" valueType="num">
                                      <p:cBhvr>
                                        <p:cTn id="3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 calcmode="lin" valueType="num">
                                      <p:cBhvr>
                                        <p:cTn id="40"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41"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42" dur="1000"/>
                                        <p:tgtEl>
                                          <p:spTgt spid="3">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 calcmode="lin" valueType="num">
                                      <p:cBhvr>
                                        <p:cTn id="47"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8"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9" dur="1000"/>
                                        <p:tgtEl>
                                          <p:spTgt spid="3">
                                            <p:txEl>
                                              <p:pRg st="4" end="4"/>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8"/>
                                        </p:tgtEl>
                                        <p:attrNameLst>
                                          <p:attrName>style.visibility</p:attrName>
                                        </p:attrNameLst>
                                      </p:cBhvr>
                                      <p:to>
                                        <p:strVal val="visible"/>
                                      </p:to>
                                    </p:set>
                                    <p:animEffect transition="in" filter="fade">
                                      <p:cBhvr>
                                        <p:cTn id="54" dur="1000"/>
                                        <p:tgtEl>
                                          <p:spTgt spid="8"/>
                                        </p:tgtEl>
                                      </p:cBhvr>
                                    </p:animEffect>
                                    <p:anim calcmode="lin" valueType="num">
                                      <p:cBhvr>
                                        <p:cTn id="55" dur="1000" fill="hold"/>
                                        <p:tgtEl>
                                          <p:spTgt spid="8"/>
                                        </p:tgtEl>
                                        <p:attrNameLst>
                                          <p:attrName>ppt_x</p:attrName>
                                        </p:attrNameLst>
                                      </p:cBhvr>
                                      <p:tavLst>
                                        <p:tav tm="0">
                                          <p:val>
                                            <p:strVal val="#ppt_x"/>
                                          </p:val>
                                        </p:tav>
                                        <p:tav tm="100000">
                                          <p:val>
                                            <p:strVal val="#ppt_x"/>
                                          </p:val>
                                        </p:tav>
                                      </p:tavLst>
                                    </p:anim>
                                    <p:anim calcmode="lin" valueType="num">
                                      <p:cBhvr>
                                        <p:cTn id="5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080119"/>
          </a:xfrm>
        </p:spPr>
        <p:txBody>
          <a:bodyPr>
            <a:normAutofit fontScale="90000"/>
          </a:bodyPr>
          <a:lstStyle/>
          <a:p>
            <a:r>
              <a:rPr lang="it-IT" b="1" cap="all" dirty="0" smtClean="0"/>
              <a:t/>
            </a:r>
            <a:br>
              <a:rPr lang="it-IT" b="1" cap="all" dirty="0" smtClean="0"/>
            </a:br>
            <a:r>
              <a:rPr lang="it-IT" sz="3600" b="1" cap="all" dirty="0" smtClean="0">
                <a:solidFill>
                  <a:srgbClr val="FF0000"/>
                </a:solidFill>
              </a:rPr>
              <a:t>IMMIGRAZIONE</a:t>
            </a:r>
            <a:r>
              <a:rPr lang="it-IT" sz="3600" b="1" cap="all" dirty="0">
                <a:solidFill>
                  <a:srgbClr val="FF0000"/>
                </a:solidFill>
              </a:rPr>
              <a:t>, ACCOGLIENZA E INTEGRAZIONE</a:t>
            </a:r>
            <a:r>
              <a:rPr lang="it-IT" b="1" dirty="0">
                <a:solidFill>
                  <a:srgbClr val="FF0000"/>
                </a:solidFill>
              </a:rPr>
              <a:t/>
            </a:r>
            <a:br>
              <a:rPr lang="it-IT" b="1" dirty="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772816"/>
            <a:ext cx="8640960" cy="1944216"/>
          </a:xfrm>
          <a:solidFill>
            <a:schemeClr val="accent1">
              <a:lumMod val="20000"/>
              <a:lumOff val="80000"/>
            </a:schemeClr>
          </a:solidFill>
          <a:ln w="25400">
            <a:solidFill>
              <a:schemeClr val="accent1"/>
            </a:solidFill>
          </a:ln>
        </p:spPr>
        <p:txBody>
          <a:bodyPr>
            <a:noAutofit/>
          </a:bodyPr>
          <a:lstStyle/>
          <a:p>
            <a:pPr algn="just"/>
            <a:r>
              <a:rPr lang="it-IT" sz="2000" b="1" dirty="0" smtClean="0">
                <a:solidFill>
                  <a:srgbClr val="FF0000"/>
                </a:solidFill>
              </a:rPr>
              <a:t>Al contrario, </a:t>
            </a:r>
            <a:r>
              <a:rPr lang="it-IT" sz="2000" dirty="0" smtClean="0">
                <a:solidFill>
                  <a:schemeClr val="tx1"/>
                </a:solidFill>
              </a:rPr>
              <a:t>è stato incoraggiato da persone senza scrupoli che hanno creato un’intera economia intorno al traffico di esseri umani, e da un’ingiustificata clemenza giuridica. </a:t>
            </a:r>
          </a:p>
          <a:p>
            <a:pPr algn="just"/>
            <a:r>
              <a:rPr lang="it-IT" sz="2000" b="1" dirty="0" smtClean="0">
                <a:solidFill>
                  <a:srgbClr val="FF0000"/>
                </a:solidFill>
              </a:rPr>
              <a:t>Questo clima da “Far West”, </a:t>
            </a:r>
            <a:r>
              <a:rPr lang="it-IT" sz="2000" dirty="0" smtClean="0">
                <a:solidFill>
                  <a:schemeClr val="tx1"/>
                </a:solidFill>
              </a:rPr>
              <a:t>comunicato rapidamente dai clandestini a parenti e amici, ha agito da calamita, trasformando un pur penoso stillicidio in un flusso inarrestabile. </a:t>
            </a:r>
            <a:endParaRPr lang="it-IT" sz="2400" b="1" dirty="0">
              <a:solidFill>
                <a:srgbClr val="002060"/>
              </a:solidFill>
            </a:endParaRPr>
          </a:p>
        </p:txBody>
      </p:sp>
      <p:sp>
        <p:nvSpPr>
          <p:cNvPr id="5" name="Segnaposto data 4"/>
          <p:cNvSpPr>
            <a:spLocks noGrp="1"/>
          </p:cNvSpPr>
          <p:nvPr>
            <p:ph type="dt" sz="half" idx="10"/>
          </p:nvPr>
        </p:nvSpPr>
        <p:spPr/>
        <p:txBody>
          <a:bodyPr/>
          <a:lstStyle/>
          <a:p>
            <a:fld id="{1035DD38-D1ED-491A-8554-B5567F3FFFB2}" type="datetime1">
              <a:rPr lang="it-IT" smtClean="0"/>
              <a:pPr/>
              <a:t>12/12/2019</a:t>
            </a:fld>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4</a:t>
            </a:fld>
            <a:endParaRPr lang="it-IT"/>
          </a:p>
        </p:txBody>
      </p:sp>
      <p:sp>
        <p:nvSpPr>
          <p:cNvPr id="7" name="CasellaDiTesto 6"/>
          <p:cNvSpPr txBox="1"/>
          <p:nvPr/>
        </p:nvSpPr>
        <p:spPr>
          <a:xfrm>
            <a:off x="971600" y="1124744"/>
            <a:ext cx="7200800" cy="461665"/>
          </a:xfrm>
          <a:prstGeom prst="rect">
            <a:avLst/>
          </a:prstGeom>
          <a:noFill/>
        </p:spPr>
        <p:txBody>
          <a:bodyPr wrap="square" rtlCol="0">
            <a:spAutoFit/>
          </a:bodyPr>
          <a:lstStyle/>
          <a:p>
            <a:pPr algn="ctr"/>
            <a:r>
              <a:rPr lang="it-IT" sz="2400" b="1" dirty="0" smtClean="0">
                <a:solidFill>
                  <a:srgbClr val="0070C0"/>
                </a:solidFill>
              </a:rPr>
              <a:t>In azione persone senza scrupoli </a:t>
            </a:r>
            <a:endParaRPr lang="it-IT" sz="2400" b="1" dirty="0">
              <a:solidFill>
                <a:srgbClr val="0070C0"/>
              </a:solidFill>
            </a:endParaRPr>
          </a:p>
        </p:txBody>
      </p:sp>
      <p:pic>
        <p:nvPicPr>
          <p:cNvPr id="4098" name="Picture 2" descr="C:\Users\Master\Desktop\Immigrati\i24.jpg"/>
          <p:cNvPicPr>
            <a:picLocks noChangeAspect="1" noChangeArrowheads="1"/>
          </p:cNvPicPr>
          <p:nvPr/>
        </p:nvPicPr>
        <p:blipFill>
          <a:blip r:embed="rId2" cstate="print"/>
          <a:srcRect/>
          <a:stretch>
            <a:fillRect/>
          </a:stretch>
        </p:blipFill>
        <p:spPr bwMode="auto">
          <a:xfrm>
            <a:off x="1763688" y="3933056"/>
            <a:ext cx="5703034" cy="2376264"/>
          </a:xfrm>
          <a:prstGeom prst="rect">
            <a:avLst/>
          </a:prstGeom>
          <a:noFill/>
          <a:ln w="25400">
            <a:solidFill>
              <a:schemeClr val="accent1">
                <a:shade val="95000"/>
                <a:satMod val="105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4098"/>
                                        </p:tgtEl>
                                        <p:attrNameLst>
                                          <p:attrName>style.visibility</p:attrName>
                                        </p:attrNameLst>
                                      </p:cBhvr>
                                      <p:to>
                                        <p:strVal val="visible"/>
                                      </p:to>
                                    </p:set>
                                    <p:animEffect transition="in" filter="wheel(4)">
                                      <p:cBhvr>
                                        <p:cTn id="14" dur="2000"/>
                                        <p:tgtEl>
                                          <p:spTgt spid="4098"/>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080119"/>
          </a:xfrm>
        </p:spPr>
        <p:txBody>
          <a:bodyPr>
            <a:normAutofit fontScale="90000"/>
          </a:bodyPr>
          <a:lstStyle/>
          <a:p>
            <a:r>
              <a:rPr lang="it-IT" b="1" cap="all" dirty="0" smtClean="0"/>
              <a:t/>
            </a:r>
            <a:br>
              <a:rPr lang="it-IT" b="1" cap="all" dirty="0" smtClean="0"/>
            </a:br>
            <a:r>
              <a:rPr lang="it-IT" sz="3600" b="1" cap="all" dirty="0" smtClean="0">
                <a:solidFill>
                  <a:srgbClr val="FF0000"/>
                </a:solidFill>
              </a:rPr>
              <a:t>IMMIGRAZIONE</a:t>
            </a:r>
            <a:r>
              <a:rPr lang="it-IT" sz="3600" b="1" cap="all" dirty="0">
                <a:solidFill>
                  <a:srgbClr val="FF0000"/>
                </a:solidFill>
              </a:rPr>
              <a:t>, ACCOGLIENZA E INTEGRAZIONE</a:t>
            </a:r>
            <a:r>
              <a:rPr lang="it-IT" b="1" dirty="0">
                <a:solidFill>
                  <a:srgbClr val="FF0000"/>
                </a:solidFill>
              </a:rPr>
              <a:t/>
            </a:r>
            <a:br>
              <a:rPr lang="it-IT" b="1" dirty="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772816"/>
            <a:ext cx="8640960" cy="1944216"/>
          </a:xfrm>
          <a:solidFill>
            <a:schemeClr val="accent1">
              <a:lumMod val="20000"/>
              <a:lumOff val="80000"/>
            </a:schemeClr>
          </a:solidFill>
          <a:ln w="25400">
            <a:solidFill>
              <a:schemeClr val="accent1"/>
            </a:solidFill>
          </a:ln>
        </p:spPr>
        <p:txBody>
          <a:bodyPr>
            <a:noAutofit/>
          </a:bodyPr>
          <a:lstStyle/>
          <a:p>
            <a:pPr algn="just"/>
            <a:r>
              <a:rPr lang="it-IT" sz="2000" b="1" dirty="0" smtClean="0">
                <a:solidFill>
                  <a:srgbClr val="FF0000"/>
                </a:solidFill>
              </a:rPr>
              <a:t>Va notato che, </a:t>
            </a:r>
            <a:r>
              <a:rPr lang="it-IT" sz="2000" dirty="0" smtClean="0">
                <a:solidFill>
                  <a:schemeClr val="tx1"/>
                </a:solidFill>
              </a:rPr>
              <a:t>spesso i clandestini distruggono o nascondono i documenti per prolungare la loro permanenza con richieste di asilo infondate. </a:t>
            </a:r>
          </a:p>
          <a:p>
            <a:pPr algn="just"/>
            <a:r>
              <a:rPr lang="it-IT" sz="2000" b="1" dirty="0" smtClean="0">
                <a:solidFill>
                  <a:srgbClr val="FF0000"/>
                </a:solidFill>
              </a:rPr>
              <a:t>Accertarne l’origine </a:t>
            </a:r>
            <a:r>
              <a:rPr lang="it-IT" sz="2000" dirty="0" smtClean="0">
                <a:solidFill>
                  <a:schemeClr val="tx1"/>
                </a:solidFill>
              </a:rPr>
              <a:t>con interpreti per riconoscerne etnia o dialetto non è difficile. Inoltre, sarebbe buona politica considerare clandestino – salvo rare eccezioni – chiunque non sia in possesso di un documento di identificazione; un obbligo imprescindibile in qualsiasi paese africano o mediorientale.</a:t>
            </a:r>
          </a:p>
          <a:p>
            <a:pPr algn="just"/>
            <a:r>
              <a:rPr lang="it-IT" sz="2000" dirty="0" smtClean="0"/>
              <a:t/>
            </a:r>
            <a:br>
              <a:rPr lang="it-IT" sz="2000" dirty="0" smtClean="0"/>
            </a:br>
            <a:endParaRPr lang="it-IT" sz="2000" dirty="0"/>
          </a:p>
        </p:txBody>
      </p:sp>
      <p:sp>
        <p:nvSpPr>
          <p:cNvPr id="5" name="Segnaposto data 4"/>
          <p:cNvSpPr>
            <a:spLocks noGrp="1"/>
          </p:cNvSpPr>
          <p:nvPr>
            <p:ph type="dt" sz="half" idx="10"/>
          </p:nvPr>
        </p:nvSpPr>
        <p:spPr/>
        <p:txBody>
          <a:bodyPr/>
          <a:lstStyle/>
          <a:p>
            <a:fld id="{873EF9D8-E3B6-4E0F-BB5D-2B108EDD5834}" type="datetime1">
              <a:rPr lang="it-IT" smtClean="0"/>
              <a:pPr/>
              <a:t>12/12/2019</a:t>
            </a:fld>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5</a:t>
            </a:fld>
            <a:endParaRPr lang="it-IT"/>
          </a:p>
        </p:txBody>
      </p:sp>
      <p:sp>
        <p:nvSpPr>
          <p:cNvPr id="7" name="CasellaDiTesto 6"/>
          <p:cNvSpPr txBox="1"/>
          <p:nvPr/>
        </p:nvSpPr>
        <p:spPr>
          <a:xfrm>
            <a:off x="971600" y="1124744"/>
            <a:ext cx="7200800" cy="461665"/>
          </a:xfrm>
          <a:prstGeom prst="rect">
            <a:avLst/>
          </a:prstGeom>
          <a:noFill/>
        </p:spPr>
        <p:txBody>
          <a:bodyPr wrap="square" rtlCol="0">
            <a:spAutoFit/>
          </a:bodyPr>
          <a:lstStyle/>
          <a:p>
            <a:pPr algn="ctr"/>
            <a:r>
              <a:rPr lang="it-IT" sz="2400" b="1" dirty="0" smtClean="0">
                <a:solidFill>
                  <a:srgbClr val="0070C0"/>
                </a:solidFill>
              </a:rPr>
              <a:t>Ricorso a richieste d’asilo infondate</a:t>
            </a:r>
            <a:endParaRPr lang="it-IT" sz="2400" b="1" dirty="0">
              <a:solidFill>
                <a:srgbClr val="0070C0"/>
              </a:solidFill>
            </a:endParaRPr>
          </a:p>
        </p:txBody>
      </p:sp>
      <p:pic>
        <p:nvPicPr>
          <p:cNvPr id="5122" name="Picture 2" descr="C:\Users\Master\Desktop\Immigrati\i39.jpg"/>
          <p:cNvPicPr>
            <a:picLocks noChangeAspect="1" noChangeArrowheads="1"/>
          </p:cNvPicPr>
          <p:nvPr/>
        </p:nvPicPr>
        <p:blipFill>
          <a:blip r:embed="rId2" cstate="print"/>
          <a:srcRect/>
          <a:stretch>
            <a:fillRect/>
          </a:stretch>
        </p:blipFill>
        <p:spPr bwMode="auto">
          <a:xfrm>
            <a:off x="2627784" y="3861048"/>
            <a:ext cx="3945405" cy="2592288"/>
          </a:xfrm>
          <a:prstGeom prst="rect">
            <a:avLst/>
          </a:prstGeom>
          <a:noFill/>
          <a:ln w="25400">
            <a:solidFill>
              <a:schemeClr val="accent1">
                <a:shade val="95000"/>
                <a:satMod val="105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5122"/>
                                        </p:tgtEl>
                                        <p:attrNameLst>
                                          <p:attrName>style.visibility</p:attrName>
                                        </p:attrNameLst>
                                      </p:cBhvr>
                                      <p:to>
                                        <p:strVal val="visible"/>
                                      </p:to>
                                    </p:set>
                                    <p:animEffect transition="in" filter="wheel(4)">
                                      <p:cBhvr>
                                        <p:cTn id="14" dur="2000"/>
                                        <p:tgtEl>
                                          <p:spTgt spid="512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080119"/>
          </a:xfrm>
        </p:spPr>
        <p:txBody>
          <a:bodyPr>
            <a:normAutofit fontScale="90000"/>
          </a:bodyPr>
          <a:lstStyle/>
          <a:p>
            <a:r>
              <a:rPr lang="it-IT" b="1" cap="all" dirty="0" smtClean="0"/>
              <a:t/>
            </a:r>
            <a:br>
              <a:rPr lang="it-IT" b="1" cap="all" dirty="0" smtClean="0"/>
            </a:br>
            <a:r>
              <a:rPr lang="it-IT" sz="3600" b="1" cap="all" dirty="0" smtClean="0">
                <a:solidFill>
                  <a:srgbClr val="FF0000"/>
                </a:solidFill>
              </a:rPr>
              <a:t>IMMIGRAZIONE</a:t>
            </a:r>
            <a:r>
              <a:rPr lang="it-IT" sz="3600" b="1" cap="all" dirty="0">
                <a:solidFill>
                  <a:srgbClr val="FF0000"/>
                </a:solidFill>
              </a:rPr>
              <a:t>, ACCOGLIENZA E INTEGRAZIONE</a:t>
            </a:r>
            <a:r>
              <a:rPr lang="it-IT" b="1" dirty="0">
                <a:solidFill>
                  <a:srgbClr val="FF0000"/>
                </a:solidFill>
              </a:rPr>
              <a:t/>
            </a:r>
            <a:br>
              <a:rPr lang="it-IT" b="1" dirty="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772816"/>
            <a:ext cx="8640960" cy="1656184"/>
          </a:xfrm>
          <a:solidFill>
            <a:schemeClr val="accent1">
              <a:lumMod val="20000"/>
              <a:lumOff val="80000"/>
            </a:schemeClr>
          </a:solidFill>
          <a:ln w="25400">
            <a:solidFill>
              <a:schemeClr val="accent1"/>
            </a:solidFill>
          </a:ln>
        </p:spPr>
        <p:txBody>
          <a:bodyPr>
            <a:noAutofit/>
          </a:bodyPr>
          <a:lstStyle/>
          <a:p>
            <a:pPr algn="just"/>
            <a:r>
              <a:rPr lang="it-IT" sz="2000" b="1" dirty="0" smtClean="0">
                <a:solidFill>
                  <a:srgbClr val="FF0000"/>
                </a:solidFill>
              </a:rPr>
              <a:t>Purtroppo, </a:t>
            </a:r>
            <a:r>
              <a:rPr lang="it-IT" sz="2000" dirty="0" smtClean="0">
                <a:solidFill>
                  <a:schemeClr val="tx1"/>
                </a:solidFill>
              </a:rPr>
              <a:t>come già ricordato, meschini interessi: finanziari, economici e politici,  incoraggiano queste sofferenze, causando morti e dolore infiniti. </a:t>
            </a:r>
          </a:p>
          <a:p>
            <a:pPr algn="just"/>
            <a:r>
              <a:rPr lang="it-IT" sz="2000" b="1" dirty="0" smtClean="0">
                <a:solidFill>
                  <a:srgbClr val="FF0000"/>
                </a:solidFill>
              </a:rPr>
              <a:t>Lavoro nero, </a:t>
            </a:r>
            <a:r>
              <a:rPr lang="it-IT" sz="2000" dirty="0" smtClean="0">
                <a:solidFill>
                  <a:schemeClr val="tx1"/>
                </a:solidFill>
              </a:rPr>
              <a:t>svalutazione dei salari, traffico di esseri umani, si sono rivelati troppo lucrativi perché la bassa politica, le mafie, alcune associazioni “umanitarie” ed altri, ne rimanessero lontani.</a:t>
            </a:r>
            <a:endParaRPr lang="it-IT" sz="2000" dirty="0"/>
          </a:p>
        </p:txBody>
      </p:sp>
      <p:sp>
        <p:nvSpPr>
          <p:cNvPr id="5" name="Segnaposto data 4"/>
          <p:cNvSpPr>
            <a:spLocks noGrp="1"/>
          </p:cNvSpPr>
          <p:nvPr>
            <p:ph type="dt" sz="half" idx="10"/>
          </p:nvPr>
        </p:nvSpPr>
        <p:spPr/>
        <p:txBody>
          <a:bodyPr/>
          <a:lstStyle/>
          <a:p>
            <a:fld id="{819CE19B-4F75-40D1-B38B-9B718393B569}" type="datetime1">
              <a:rPr lang="it-IT" smtClean="0"/>
              <a:pPr/>
              <a:t>12/12/2019</a:t>
            </a:fld>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6</a:t>
            </a:fld>
            <a:endParaRPr lang="it-IT"/>
          </a:p>
        </p:txBody>
      </p:sp>
      <p:sp>
        <p:nvSpPr>
          <p:cNvPr id="7" name="CasellaDiTesto 6"/>
          <p:cNvSpPr txBox="1"/>
          <p:nvPr/>
        </p:nvSpPr>
        <p:spPr>
          <a:xfrm>
            <a:off x="971600" y="1124744"/>
            <a:ext cx="7200800" cy="461665"/>
          </a:xfrm>
          <a:prstGeom prst="rect">
            <a:avLst/>
          </a:prstGeom>
          <a:noFill/>
        </p:spPr>
        <p:txBody>
          <a:bodyPr wrap="square" rtlCol="0">
            <a:spAutoFit/>
          </a:bodyPr>
          <a:lstStyle/>
          <a:p>
            <a:pPr algn="ctr"/>
            <a:r>
              <a:rPr lang="it-IT" sz="2400" b="1" dirty="0" smtClean="0">
                <a:solidFill>
                  <a:srgbClr val="0070C0"/>
                </a:solidFill>
              </a:rPr>
              <a:t>Meschini interessi prevalgono sulle persone</a:t>
            </a:r>
            <a:endParaRPr lang="it-IT" sz="2400" b="1" dirty="0">
              <a:solidFill>
                <a:srgbClr val="0070C0"/>
              </a:solidFill>
            </a:endParaRPr>
          </a:p>
        </p:txBody>
      </p:sp>
      <p:pic>
        <p:nvPicPr>
          <p:cNvPr id="6146" name="Picture 2" descr="C:\Users\Master\Desktop\Immigrati\i40.jpg"/>
          <p:cNvPicPr>
            <a:picLocks noChangeAspect="1" noChangeArrowheads="1"/>
          </p:cNvPicPr>
          <p:nvPr/>
        </p:nvPicPr>
        <p:blipFill>
          <a:blip r:embed="rId2" cstate="print"/>
          <a:srcRect/>
          <a:stretch>
            <a:fillRect/>
          </a:stretch>
        </p:blipFill>
        <p:spPr bwMode="auto">
          <a:xfrm>
            <a:off x="2411760" y="3645024"/>
            <a:ext cx="4248472" cy="2827165"/>
          </a:xfrm>
          <a:prstGeom prst="rect">
            <a:avLst/>
          </a:prstGeom>
          <a:noFill/>
          <a:ln w="25400">
            <a:solidFill>
              <a:schemeClr val="accent1">
                <a:shade val="95000"/>
                <a:satMod val="105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6146"/>
                                        </p:tgtEl>
                                        <p:attrNameLst>
                                          <p:attrName>style.visibility</p:attrName>
                                        </p:attrNameLst>
                                      </p:cBhvr>
                                      <p:to>
                                        <p:strVal val="visible"/>
                                      </p:to>
                                    </p:set>
                                    <p:animEffect transition="in" filter="wheel(4)">
                                      <p:cBhvr>
                                        <p:cTn id="14" dur="2000"/>
                                        <p:tgtEl>
                                          <p:spTgt spid="6146"/>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080119"/>
          </a:xfrm>
        </p:spPr>
        <p:txBody>
          <a:bodyPr>
            <a:normAutofit fontScale="90000"/>
          </a:bodyPr>
          <a:lstStyle/>
          <a:p>
            <a:r>
              <a:rPr lang="it-IT" b="1" cap="all" dirty="0" smtClean="0"/>
              <a:t/>
            </a:r>
            <a:br>
              <a:rPr lang="it-IT" b="1" cap="all" dirty="0" smtClean="0"/>
            </a:br>
            <a:r>
              <a:rPr lang="it-IT" sz="3600" b="1" cap="all" dirty="0" smtClean="0">
                <a:solidFill>
                  <a:srgbClr val="FF0000"/>
                </a:solidFill>
              </a:rPr>
              <a:t>IMMIGRAZIONE</a:t>
            </a:r>
            <a:r>
              <a:rPr lang="it-IT" sz="3600" b="1" cap="all" dirty="0">
                <a:solidFill>
                  <a:srgbClr val="FF0000"/>
                </a:solidFill>
              </a:rPr>
              <a:t>, ACCOGLIENZA E INTEGRAZIONE</a:t>
            </a:r>
            <a:r>
              <a:rPr lang="it-IT" b="1" dirty="0">
                <a:solidFill>
                  <a:srgbClr val="FF0000"/>
                </a:solidFill>
              </a:rPr>
              <a:t/>
            </a:r>
            <a:br>
              <a:rPr lang="it-IT" b="1" dirty="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179512" y="1988840"/>
            <a:ext cx="2952328" cy="1224136"/>
          </a:xfrm>
          <a:solidFill>
            <a:schemeClr val="accent1">
              <a:lumMod val="20000"/>
              <a:lumOff val="80000"/>
            </a:schemeClr>
          </a:solidFill>
          <a:ln w="25400">
            <a:solidFill>
              <a:srgbClr val="FF0000"/>
            </a:solidFill>
          </a:ln>
        </p:spPr>
        <p:txBody>
          <a:bodyPr>
            <a:noAutofit/>
          </a:bodyPr>
          <a:lstStyle/>
          <a:p>
            <a:r>
              <a:rPr lang="it-IT" sz="1800" b="1" dirty="0" smtClean="0">
                <a:solidFill>
                  <a:srgbClr val="FF0000"/>
                </a:solidFill>
              </a:rPr>
              <a:t>Mai specificare </a:t>
            </a:r>
          </a:p>
          <a:p>
            <a:r>
              <a:rPr lang="it-IT" sz="1800" b="1" dirty="0" smtClean="0">
                <a:solidFill>
                  <a:schemeClr val="tx1"/>
                </a:solidFill>
              </a:rPr>
              <a:t>(nei dibattiti pubblici o sui giornali) se si parla di migranti legali o illegali</a:t>
            </a:r>
            <a:r>
              <a:rPr lang="it-IT" sz="1800" dirty="0" smtClean="0"/>
              <a:t/>
            </a:r>
            <a:br>
              <a:rPr lang="it-IT" sz="1800" dirty="0" smtClean="0"/>
            </a:br>
            <a:endParaRPr lang="it-IT" sz="1800" dirty="0"/>
          </a:p>
        </p:txBody>
      </p:sp>
      <p:sp>
        <p:nvSpPr>
          <p:cNvPr id="5" name="Segnaposto data 4"/>
          <p:cNvSpPr>
            <a:spLocks noGrp="1"/>
          </p:cNvSpPr>
          <p:nvPr>
            <p:ph type="dt" sz="half" idx="10"/>
          </p:nvPr>
        </p:nvSpPr>
        <p:spPr/>
        <p:txBody>
          <a:bodyPr/>
          <a:lstStyle/>
          <a:p>
            <a:fld id="{8DC4B271-403B-4646-B7B6-1AA5C6E01E0F}" type="datetime1">
              <a:rPr lang="it-IT" smtClean="0"/>
              <a:pPr/>
              <a:t>12/12/2019</a:t>
            </a:fld>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7</a:t>
            </a:fld>
            <a:endParaRPr lang="it-IT"/>
          </a:p>
        </p:txBody>
      </p:sp>
      <p:sp>
        <p:nvSpPr>
          <p:cNvPr id="7" name="CasellaDiTesto 6"/>
          <p:cNvSpPr txBox="1"/>
          <p:nvPr/>
        </p:nvSpPr>
        <p:spPr>
          <a:xfrm>
            <a:off x="251520" y="1124745"/>
            <a:ext cx="8640960" cy="830997"/>
          </a:xfrm>
          <a:prstGeom prst="rect">
            <a:avLst/>
          </a:prstGeom>
          <a:noFill/>
        </p:spPr>
        <p:txBody>
          <a:bodyPr wrap="square" rtlCol="0">
            <a:spAutoFit/>
          </a:bodyPr>
          <a:lstStyle/>
          <a:p>
            <a:pPr algn="ctr"/>
            <a:r>
              <a:rPr lang="it-IT" sz="2400" b="1" dirty="0" smtClean="0">
                <a:solidFill>
                  <a:srgbClr val="0070C0"/>
                </a:solidFill>
              </a:rPr>
              <a:t>Questi criminali hanno elaborato una dialettica particolare.</a:t>
            </a:r>
          </a:p>
          <a:p>
            <a:pPr algn="ctr"/>
            <a:r>
              <a:rPr lang="it-IT" sz="2400" b="1" dirty="0" smtClean="0">
                <a:solidFill>
                  <a:srgbClr val="0070C0"/>
                </a:solidFill>
              </a:rPr>
              <a:t>Alcuni esempi:</a:t>
            </a:r>
            <a:endParaRPr lang="it-IT" sz="2400" b="1" dirty="0">
              <a:solidFill>
                <a:srgbClr val="0070C0"/>
              </a:solidFill>
            </a:endParaRPr>
          </a:p>
        </p:txBody>
      </p:sp>
      <p:sp>
        <p:nvSpPr>
          <p:cNvPr id="8" name="Sottotitolo 2"/>
          <p:cNvSpPr txBox="1">
            <a:spLocks/>
          </p:cNvSpPr>
          <p:nvPr/>
        </p:nvSpPr>
        <p:spPr>
          <a:xfrm>
            <a:off x="683568" y="3429000"/>
            <a:ext cx="2952328" cy="1224136"/>
          </a:xfrm>
          <a:prstGeom prst="rect">
            <a:avLst/>
          </a:prstGeom>
          <a:solidFill>
            <a:schemeClr val="accent1">
              <a:lumMod val="20000"/>
              <a:lumOff val="80000"/>
            </a:schemeClr>
          </a:solidFill>
          <a:ln w="25400">
            <a:solidFill>
              <a:srgbClr val="FF0000"/>
            </a:solidFill>
          </a:ln>
        </p:spPr>
        <p:txBody>
          <a:bodyPr vert="horz" lIns="91440" tIns="45720" rIns="91440" bIns="45720" rtlCol="0">
            <a:noAutofit/>
          </a:bodyPr>
          <a:lstStyle/>
          <a:p>
            <a:pPr lvl="0" algn="ctr">
              <a:spcBef>
                <a:spcPct val="20000"/>
              </a:spcBef>
            </a:pPr>
            <a:r>
              <a:rPr lang="it-IT" b="1" dirty="0" smtClean="0">
                <a:solidFill>
                  <a:srgbClr val="FF0000"/>
                </a:solidFill>
              </a:rPr>
              <a:t>Nascondere i veri motivi </a:t>
            </a:r>
          </a:p>
          <a:p>
            <a:pPr lvl="0" algn="ctr">
              <a:spcBef>
                <a:spcPct val="20000"/>
              </a:spcBef>
            </a:pPr>
            <a:r>
              <a:rPr lang="it-IT" b="1" dirty="0" smtClean="0"/>
              <a:t>del favoreggiamento (lavoro nero, svalutare salari) dietro ragioni umanitarie</a:t>
            </a:r>
            <a:r>
              <a:rPr kumimoji="0" lang="it-IT" sz="1800" b="0" i="0" u="none" strike="noStrike" kern="1200" cap="none" spc="0" normalizeH="0" baseline="0" noProof="0" dirty="0" smtClean="0">
                <a:ln>
                  <a:noFill/>
                </a:ln>
                <a:solidFill>
                  <a:schemeClr val="tx1">
                    <a:tint val="75000"/>
                  </a:schemeClr>
                </a:solidFill>
                <a:effectLst/>
                <a:uLnTx/>
                <a:uFillTx/>
                <a:latin typeface="+mn-lt"/>
                <a:ea typeface="+mn-ea"/>
                <a:cs typeface="+mn-cs"/>
              </a:rPr>
              <a:t/>
            </a:r>
            <a:br>
              <a:rPr kumimoji="0" lang="it-IT" sz="1800" b="0" i="0" u="none" strike="noStrike" kern="1200" cap="none" spc="0" normalizeH="0" baseline="0" noProof="0" dirty="0" smtClean="0">
                <a:ln>
                  <a:noFill/>
                </a:ln>
                <a:solidFill>
                  <a:schemeClr val="tx1">
                    <a:tint val="75000"/>
                  </a:schemeClr>
                </a:solidFill>
                <a:effectLst/>
                <a:uLnTx/>
                <a:uFillTx/>
                <a:latin typeface="+mn-lt"/>
                <a:ea typeface="+mn-ea"/>
                <a:cs typeface="+mn-cs"/>
              </a:rPr>
            </a:br>
            <a:endParaRPr kumimoji="0" lang="it-IT" sz="18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9" name="Sottotitolo 2"/>
          <p:cNvSpPr txBox="1">
            <a:spLocks/>
          </p:cNvSpPr>
          <p:nvPr/>
        </p:nvSpPr>
        <p:spPr>
          <a:xfrm>
            <a:off x="1403648" y="4869160"/>
            <a:ext cx="2952328" cy="1008112"/>
          </a:xfrm>
          <a:prstGeom prst="rect">
            <a:avLst/>
          </a:prstGeom>
          <a:solidFill>
            <a:schemeClr val="accent1">
              <a:lumMod val="20000"/>
              <a:lumOff val="80000"/>
            </a:schemeClr>
          </a:solidFill>
          <a:ln w="25400">
            <a:solidFill>
              <a:srgbClr val="FF0000"/>
            </a:solidFill>
          </a:ln>
        </p:spPr>
        <p:txBody>
          <a:bodyPr vert="horz" lIns="91440" tIns="45720" rIns="91440" bIns="45720" rtlCol="0">
            <a:noAutofit/>
          </a:bodyPr>
          <a:lstStyle/>
          <a:p>
            <a:pPr lvl="0" algn="ctr">
              <a:spcBef>
                <a:spcPct val="20000"/>
              </a:spcBef>
            </a:pPr>
            <a:r>
              <a:rPr lang="it-IT" b="1" dirty="0" smtClean="0">
                <a:solidFill>
                  <a:srgbClr val="FF0000"/>
                </a:solidFill>
              </a:rPr>
              <a:t>Insistere sul fatto </a:t>
            </a:r>
          </a:p>
          <a:p>
            <a:pPr lvl="0" algn="ctr">
              <a:spcBef>
                <a:spcPct val="20000"/>
              </a:spcBef>
            </a:pPr>
            <a:r>
              <a:rPr lang="it-IT" b="1" dirty="0" smtClean="0"/>
              <a:t>che gli italiani non vogliono fare certi lavori </a:t>
            </a:r>
            <a:r>
              <a:rPr kumimoji="0" lang="it-IT" sz="1800" b="0" i="0" u="none" strike="noStrike" kern="1200" cap="none" spc="0" normalizeH="0" baseline="0" noProof="0" dirty="0" smtClean="0">
                <a:ln>
                  <a:noFill/>
                </a:ln>
                <a:solidFill>
                  <a:schemeClr val="tx1">
                    <a:tint val="75000"/>
                  </a:schemeClr>
                </a:solidFill>
                <a:effectLst/>
                <a:uLnTx/>
                <a:uFillTx/>
                <a:latin typeface="+mn-lt"/>
                <a:ea typeface="+mn-ea"/>
                <a:cs typeface="+mn-cs"/>
              </a:rPr>
              <a:t/>
            </a:r>
            <a:br>
              <a:rPr kumimoji="0" lang="it-IT" sz="1800" b="0" i="0" u="none" strike="noStrike" kern="1200" cap="none" spc="0" normalizeH="0" baseline="0" noProof="0" dirty="0" smtClean="0">
                <a:ln>
                  <a:noFill/>
                </a:ln>
                <a:solidFill>
                  <a:schemeClr val="tx1">
                    <a:tint val="75000"/>
                  </a:schemeClr>
                </a:solidFill>
                <a:effectLst/>
                <a:uLnTx/>
                <a:uFillTx/>
                <a:latin typeface="+mn-lt"/>
                <a:ea typeface="+mn-ea"/>
                <a:cs typeface="+mn-cs"/>
              </a:rPr>
            </a:br>
            <a:endParaRPr kumimoji="0" lang="it-IT" sz="18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10" name="Sottotitolo 2"/>
          <p:cNvSpPr txBox="1">
            <a:spLocks/>
          </p:cNvSpPr>
          <p:nvPr/>
        </p:nvSpPr>
        <p:spPr>
          <a:xfrm>
            <a:off x="4788024" y="4869160"/>
            <a:ext cx="2952328" cy="1008112"/>
          </a:xfrm>
          <a:prstGeom prst="rect">
            <a:avLst/>
          </a:prstGeom>
          <a:solidFill>
            <a:schemeClr val="accent1">
              <a:lumMod val="20000"/>
              <a:lumOff val="80000"/>
            </a:schemeClr>
          </a:solidFill>
          <a:ln w="25400">
            <a:solidFill>
              <a:srgbClr val="FF0000"/>
            </a:solidFill>
          </a:ln>
        </p:spPr>
        <p:txBody>
          <a:bodyPr vert="horz" lIns="91440" tIns="45720" rIns="91440" bIns="45720" rtlCol="0">
            <a:noAutofit/>
          </a:bodyPr>
          <a:lstStyle/>
          <a:p>
            <a:pPr lvl="0" algn="ctr">
              <a:spcBef>
                <a:spcPct val="20000"/>
              </a:spcBef>
            </a:pPr>
            <a:r>
              <a:rPr lang="it-IT" b="1" dirty="0" smtClean="0">
                <a:solidFill>
                  <a:srgbClr val="FF0000"/>
                </a:solidFill>
              </a:rPr>
              <a:t>Ripetere</a:t>
            </a:r>
            <a:r>
              <a:rPr lang="it-IT" dirty="0" smtClean="0"/>
              <a:t> </a:t>
            </a:r>
            <a:r>
              <a:rPr lang="it-IT" b="1" dirty="0" smtClean="0">
                <a:solidFill>
                  <a:srgbClr val="FF0000"/>
                </a:solidFill>
              </a:rPr>
              <a:t>ad libitum </a:t>
            </a:r>
          </a:p>
          <a:p>
            <a:pPr lvl="0" algn="ctr">
              <a:spcBef>
                <a:spcPct val="20000"/>
              </a:spcBef>
            </a:pPr>
            <a:r>
              <a:rPr lang="it-IT" b="1" dirty="0" smtClean="0"/>
              <a:t>“anche noi eravamo migranti” </a:t>
            </a:r>
            <a:r>
              <a:rPr lang="it-IT" dirty="0" smtClean="0"/>
              <a:t/>
            </a:r>
            <a:br>
              <a:rPr lang="it-IT" dirty="0" smtClean="0"/>
            </a:br>
            <a:r>
              <a:rPr kumimoji="0" lang="it-IT" sz="1800" b="0" i="0" u="none" strike="noStrike" kern="1200" cap="none" spc="0" normalizeH="0" baseline="0" noProof="0" dirty="0" smtClean="0">
                <a:ln>
                  <a:noFill/>
                </a:ln>
                <a:solidFill>
                  <a:schemeClr val="tx1">
                    <a:tint val="75000"/>
                  </a:schemeClr>
                </a:solidFill>
                <a:effectLst/>
                <a:uLnTx/>
                <a:uFillTx/>
                <a:latin typeface="+mn-lt"/>
                <a:ea typeface="+mn-ea"/>
                <a:cs typeface="+mn-cs"/>
              </a:rPr>
              <a:t/>
            </a:r>
            <a:br>
              <a:rPr kumimoji="0" lang="it-IT" sz="1800" b="0" i="0" u="none" strike="noStrike" kern="1200" cap="none" spc="0" normalizeH="0" baseline="0" noProof="0" dirty="0" smtClean="0">
                <a:ln>
                  <a:noFill/>
                </a:ln>
                <a:solidFill>
                  <a:schemeClr val="tx1">
                    <a:tint val="75000"/>
                  </a:schemeClr>
                </a:solidFill>
                <a:effectLst/>
                <a:uLnTx/>
                <a:uFillTx/>
                <a:latin typeface="+mn-lt"/>
                <a:ea typeface="+mn-ea"/>
                <a:cs typeface="+mn-cs"/>
              </a:rPr>
            </a:br>
            <a:endParaRPr kumimoji="0" lang="it-IT" sz="18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11" name="Sottotitolo 2"/>
          <p:cNvSpPr txBox="1">
            <a:spLocks/>
          </p:cNvSpPr>
          <p:nvPr/>
        </p:nvSpPr>
        <p:spPr>
          <a:xfrm>
            <a:off x="5508104" y="3429000"/>
            <a:ext cx="2952328" cy="1224136"/>
          </a:xfrm>
          <a:prstGeom prst="rect">
            <a:avLst/>
          </a:prstGeom>
          <a:solidFill>
            <a:schemeClr val="accent1">
              <a:lumMod val="20000"/>
              <a:lumOff val="80000"/>
            </a:schemeClr>
          </a:solidFill>
          <a:ln w="25400">
            <a:solidFill>
              <a:srgbClr val="FF0000"/>
            </a:solidFill>
          </a:ln>
        </p:spPr>
        <p:txBody>
          <a:bodyPr vert="horz" lIns="91440" tIns="45720" rIns="91440" bIns="45720" rtlCol="0">
            <a:noAutofit/>
          </a:bodyPr>
          <a:lstStyle/>
          <a:p>
            <a:pPr lvl="0" algn="ctr">
              <a:spcBef>
                <a:spcPct val="20000"/>
              </a:spcBef>
            </a:pPr>
            <a:r>
              <a:rPr lang="it-IT" b="1" dirty="0" smtClean="0">
                <a:solidFill>
                  <a:srgbClr val="FF0000"/>
                </a:solidFill>
              </a:rPr>
              <a:t>Considerare</a:t>
            </a:r>
            <a:r>
              <a:rPr lang="it-IT" dirty="0" smtClean="0"/>
              <a:t> </a:t>
            </a:r>
            <a:r>
              <a:rPr lang="it-IT" b="1" dirty="0" smtClean="0">
                <a:solidFill>
                  <a:srgbClr val="FF0000"/>
                </a:solidFill>
              </a:rPr>
              <a:t>l’integrazione</a:t>
            </a:r>
            <a:r>
              <a:rPr lang="it-IT" dirty="0" smtClean="0"/>
              <a:t> </a:t>
            </a:r>
            <a:r>
              <a:rPr lang="it-IT" b="1" dirty="0" smtClean="0"/>
              <a:t>come una vaga speranza invece di un percorso imprescindibile</a:t>
            </a:r>
            <a:r>
              <a:rPr lang="it-IT" dirty="0" smtClean="0"/>
              <a:t/>
            </a:r>
            <a:br>
              <a:rPr lang="it-IT" dirty="0" smtClean="0"/>
            </a:br>
            <a:r>
              <a:rPr kumimoji="0" lang="it-IT" sz="1800" b="0" i="0" u="none" strike="noStrike" kern="1200" cap="none" spc="0" normalizeH="0" baseline="0" noProof="0" dirty="0" smtClean="0">
                <a:ln>
                  <a:noFill/>
                </a:ln>
                <a:solidFill>
                  <a:schemeClr val="tx1">
                    <a:tint val="75000"/>
                  </a:schemeClr>
                </a:solidFill>
                <a:effectLst/>
                <a:uLnTx/>
                <a:uFillTx/>
                <a:latin typeface="+mn-lt"/>
                <a:ea typeface="+mn-ea"/>
                <a:cs typeface="+mn-cs"/>
              </a:rPr>
              <a:t/>
            </a:r>
            <a:br>
              <a:rPr kumimoji="0" lang="it-IT" sz="1800" b="0" i="0" u="none" strike="noStrike" kern="1200" cap="none" spc="0" normalizeH="0" baseline="0" noProof="0" dirty="0" smtClean="0">
                <a:ln>
                  <a:noFill/>
                </a:ln>
                <a:solidFill>
                  <a:schemeClr val="tx1">
                    <a:tint val="75000"/>
                  </a:schemeClr>
                </a:solidFill>
                <a:effectLst/>
                <a:uLnTx/>
                <a:uFillTx/>
                <a:latin typeface="+mn-lt"/>
                <a:ea typeface="+mn-ea"/>
                <a:cs typeface="+mn-cs"/>
              </a:rPr>
            </a:br>
            <a:endParaRPr kumimoji="0" lang="it-IT" sz="18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12" name="Sottotitolo 2"/>
          <p:cNvSpPr txBox="1">
            <a:spLocks/>
          </p:cNvSpPr>
          <p:nvPr/>
        </p:nvSpPr>
        <p:spPr>
          <a:xfrm>
            <a:off x="5940152" y="1988840"/>
            <a:ext cx="2952328" cy="1224136"/>
          </a:xfrm>
          <a:prstGeom prst="rect">
            <a:avLst/>
          </a:prstGeom>
          <a:solidFill>
            <a:schemeClr val="accent1">
              <a:lumMod val="20000"/>
              <a:lumOff val="80000"/>
            </a:schemeClr>
          </a:solidFill>
          <a:ln w="25400">
            <a:solidFill>
              <a:srgbClr val="FF0000"/>
            </a:solidFill>
          </a:ln>
        </p:spPr>
        <p:txBody>
          <a:bodyPr vert="horz" lIns="91440" tIns="45720" rIns="91440" bIns="45720" rtlCol="0">
            <a:noAutofit/>
          </a:bodyPr>
          <a:lstStyle/>
          <a:p>
            <a:pPr lvl="0" algn="ctr">
              <a:spcBef>
                <a:spcPct val="20000"/>
              </a:spcBef>
            </a:pPr>
            <a:r>
              <a:rPr lang="it-IT" b="1" dirty="0" smtClean="0">
                <a:solidFill>
                  <a:srgbClr val="FF0000"/>
                </a:solidFill>
              </a:rPr>
              <a:t>Giocare</a:t>
            </a:r>
            <a:r>
              <a:rPr lang="it-IT" dirty="0" smtClean="0"/>
              <a:t> </a:t>
            </a:r>
            <a:r>
              <a:rPr lang="it-IT" b="1" dirty="0" smtClean="0">
                <a:solidFill>
                  <a:srgbClr val="FF0000"/>
                </a:solidFill>
              </a:rPr>
              <a:t>sull’equivoco</a:t>
            </a:r>
            <a:r>
              <a:rPr lang="it-IT" dirty="0" smtClean="0"/>
              <a:t> </a:t>
            </a:r>
            <a:r>
              <a:rPr lang="it-IT" b="1" dirty="0" smtClean="0"/>
              <a:t>dell’ignoranza della legge da parte del clandestino che commette un reato</a:t>
            </a:r>
            <a:r>
              <a:rPr lang="it-IT" dirty="0" smtClean="0"/>
              <a:t/>
            </a:r>
            <a:br>
              <a:rPr lang="it-IT" dirty="0" smtClean="0"/>
            </a:br>
            <a:r>
              <a:rPr kumimoji="0" lang="it-IT" sz="1800" b="0" i="0" u="none" strike="noStrike" kern="1200" cap="none" spc="0" normalizeH="0" baseline="0" noProof="0" dirty="0" smtClean="0">
                <a:ln>
                  <a:noFill/>
                </a:ln>
                <a:solidFill>
                  <a:schemeClr val="tx1">
                    <a:tint val="75000"/>
                  </a:schemeClr>
                </a:solidFill>
                <a:effectLst/>
                <a:uLnTx/>
                <a:uFillTx/>
                <a:latin typeface="+mn-lt"/>
                <a:ea typeface="+mn-ea"/>
                <a:cs typeface="+mn-cs"/>
              </a:rPr>
              <a:t/>
            </a:r>
            <a:br>
              <a:rPr kumimoji="0" lang="it-IT" sz="1800" b="0" i="0" u="none" strike="noStrike" kern="1200" cap="none" spc="0" normalizeH="0" baseline="0" noProof="0" dirty="0" smtClean="0">
                <a:ln>
                  <a:noFill/>
                </a:ln>
                <a:solidFill>
                  <a:schemeClr val="tx1">
                    <a:tint val="75000"/>
                  </a:schemeClr>
                </a:solidFill>
                <a:effectLst/>
                <a:uLnTx/>
                <a:uFillTx/>
                <a:latin typeface="+mn-lt"/>
                <a:ea typeface="+mn-ea"/>
                <a:cs typeface="+mn-cs"/>
              </a:rPr>
            </a:br>
            <a:endParaRPr kumimoji="0" lang="it-IT" sz="18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13" name="Ovale 12"/>
          <p:cNvSpPr/>
          <p:nvPr/>
        </p:nvSpPr>
        <p:spPr>
          <a:xfrm>
            <a:off x="4283968" y="1844824"/>
            <a:ext cx="576064"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5" name="Connettore 2 14"/>
          <p:cNvCxnSpPr>
            <a:stCxn id="13" idx="2"/>
          </p:cNvCxnSpPr>
          <p:nvPr/>
        </p:nvCxnSpPr>
        <p:spPr>
          <a:xfrm flipH="1">
            <a:off x="3131840" y="2096852"/>
            <a:ext cx="1152128" cy="612068"/>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16" name="Connettore 2 15"/>
          <p:cNvCxnSpPr/>
          <p:nvPr/>
        </p:nvCxnSpPr>
        <p:spPr>
          <a:xfrm flipH="1">
            <a:off x="3419872" y="2249252"/>
            <a:ext cx="1016496" cy="1179748"/>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17" name="Connettore 2 16"/>
          <p:cNvCxnSpPr>
            <a:stCxn id="13" idx="4"/>
          </p:cNvCxnSpPr>
          <p:nvPr/>
        </p:nvCxnSpPr>
        <p:spPr>
          <a:xfrm flipH="1">
            <a:off x="3851920" y="2348880"/>
            <a:ext cx="720080" cy="252028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18" name="Connettore 2 17"/>
          <p:cNvCxnSpPr>
            <a:stCxn id="13" idx="4"/>
          </p:cNvCxnSpPr>
          <p:nvPr/>
        </p:nvCxnSpPr>
        <p:spPr>
          <a:xfrm>
            <a:off x="4572000" y="2348880"/>
            <a:ext cx="792088" cy="252028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19" name="Connettore 2 18"/>
          <p:cNvCxnSpPr>
            <a:stCxn id="13" idx="5"/>
          </p:cNvCxnSpPr>
          <p:nvPr/>
        </p:nvCxnSpPr>
        <p:spPr>
          <a:xfrm>
            <a:off x="4775669" y="2275063"/>
            <a:ext cx="948459" cy="1153937"/>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20" name="Connettore 2 19"/>
          <p:cNvCxnSpPr>
            <a:stCxn id="13" idx="6"/>
          </p:cNvCxnSpPr>
          <p:nvPr/>
        </p:nvCxnSpPr>
        <p:spPr>
          <a:xfrm>
            <a:off x="4860032" y="2096852"/>
            <a:ext cx="1080120" cy="612068"/>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1000"/>
                                        <p:tgtEl>
                                          <p:spTgt spid="13"/>
                                        </p:tgtEl>
                                      </p:cBhvr>
                                    </p:animEffect>
                                    <p:anim calcmode="lin" valueType="num">
                                      <p:cBhvr>
                                        <p:cTn id="15" dur="1000" fill="hold"/>
                                        <p:tgtEl>
                                          <p:spTgt spid="13"/>
                                        </p:tgtEl>
                                        <p:attrNameLst>
                                          <p:attrName>ppt_x</p:attrName>
                                        </p:attrNameLst>
                                      </p:cBhvr>
                                      <p:tavLst>
                                        <p:tav tm="0">
                                          <p:val>
                                            <p:strVal val="#ppt_x"/>
                                          </p:val>
                                        </p:tav>
                                        <p:tav tm="100000">
                                          <p:val>
                                            <p:strVal val="#ppt_x"/>
                                          </p:val>
                                        </p:tav>
                                      </p:tavLst>
                                    </p:anim>
                                    <p:anim calcmode="lin" valueType="num">
                                      <p:cBhvr>
                                        <p:cTn id="16"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1000"/>
                                        <p:tgtEl>
                                          <p:spTgt spid="15"/>
                                        </p:tgtEl>
                                      </p:cBhvr>
                                    </p:animEffect>
                                    <p:anim calcmode="lin" valueType="num">
                                      <p:cBhvr>
                                        <p:cTn id="22" dur="1000" fill="hold"/>
                                        <p:tgtEl>
                                          <p:spTgt spid="15"/>
                                        </p:tgtEl>
                                        <p:attrNameLst>
                                          <p:attrName>ppt_x</p:attrName>
                                        </p:attrNameLst>
                                      </p:cBhvr>
                                      <p:tavLst>
                                        <p:tav tm="0">
                                          <p:val>
                                            <p:strVal val="#ppt_x"/>
                                          </p:val>
                                        </p:tav>
                                        <p:tav tm="100000">
                                          <p:val>
                                            <p:strVal val="#ppt_x"/>
                                          </p:val>
                                        </p:tav>
                                      </p:tavLst>
                                    </p:anim>
                                    <p:anim calcmode="lin" valueType="num">
                                      <p:cBhvr>
                                        <p:cTn id="23"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3">
                                            <p:bg/>
                                          </p:spTgt>
                                        </p:tgtEl>
                                        <p:attrNameLst>
                                          <p:attrName>style.visibility</p:attrName>
                                        </p:attrNameLst>
                                      </p:cBhvr>
                                      <p:to>
                                        <p:strVal val="visible"/>
                                      </p:to>
                                    </p:set>
                                    <p:animEffect transition="in" filter="fade">
                                      <p:cBhvr>
                                        <p:cTn id="28" dur="1000"/>
                                        <p:tgtEl>
                                          <p:spTgt spid="3">
                                            <p:bg/>
                                          </p:spTgt>
                                        </p:tgtEl>
                                      </p:cBhvr>
                                    </p:animEffect>
                                    <p:anim calcmode="lin" valueType="num">
                                      <p:cBhvr>
                                        <p:cTn id="29" dur="1000" fill="hold"/>
                                        <p:tgtEl>
                                          <p:spTgt spid="3">
                                            <p:bg/>
                                          </p:spTgt>
                                        </p:tgtEl>
                                        <p:attrNameLst>
                                          <p:attrName>ppt_x</p:attrName>
                                        </p:attrNameLst>
                                      </p:cBhvr>
                                      <p:tavLst>
                                        <p:tav tm="0">
                                          <p:val>
                                            <p:strVal val="#ppt_x"/>
                                          </p:val>
                                        </p:tav>
                                        <p:tav tm="100000">
                                          <p:val>
                                            <p:strVal val="#ppt_x"/>
                                          </p:val>
                                        </p:tav>
                                      </p:tavLst>
                                    </p:anim>
                                    <p:anim calcmode="lin" valueType="num">
                                      <p:cBhvr>
                                        <p:cTn id="30"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3">
                                            <p:txEl>
                                              <p:pRg st="0" end="0"/>
                                            </p:txEl>
                                          </p:spTgt>
                                        </p:tgtEl>
                                        <p:attrNameLst>
                                          <p:attrName>style.visibility</p:attrName>
                                        </p:attrNameLst>
                                      </p:cBhvr>
                                      <p:to>
                                        <p:strVal val="visible"/>
                                      </p:to>
                                    </p:set>
                                    <p:animEffect transition="in" filter="fade">
                                      <p:cBhvr>
                                        <p:cTn id="35" dur="1000"/>
                                        <p:tgtEl>
                                          <p:spTgt spid="3">
                                            <p:txEl>
                                              <p:pRg st="0" end="0"/>
                                            </p:txEl>
                                          </p:spTgt>
                                        </p:tgtEl>
                                      </p:cBhvr>
                                    </p:animEffect>
                                    <p:anim calcmode="lin" valueType="num">
                                      <p:cBhvr>
                                        <p:cTn id="3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3">
                                            <p:txEl>
                                              <p:pRg st="1" end="1"/>
                                            </p:txEl>
                                          </p:spTgt>
                                        </p:tgtEl>
                                        <p:attrNameLst>
                                          <p:attrName>style.visibility</p:attrName>
                                        </p:attrNameLst>
                                      </p:cBhvr>
                                      <p:to>
                                        <p:strVal val="visible"/>
                                      </p:to>
                                    </p:set>
                                    <p:animEffect transition="in" filter="fade">
                                      <p:cBhvr>
                                        <p:cTn id="42" dur="1000"/>
                                        <p:tgtEl>
                                          <p:spTgt spid="3">
                                            <p:txEl>
                                              <p:pRg st="1" end="1"/>
                                            </p:txEl>
                                          </p:spTgt>
                                        </p:tgtEl>
                                      </p:cBhvr>
                                    </p:animEffect>
                                    <p:anim calcmode="lin" valueType="num">
                                      <p:cBhvr>
                                        <p:cTn id="4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nodeType="click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fade">
                                      <p:cBhvr>
                                        <p:cTn id="49" dur="1000"/>
                                        <p:tgtEl>
                                          <p:spTgt spid="16"/>
                                        </p:tgtEl>
                                      </p:cBhvr>
                                    </p:animEffect>
                                    <p:anim calcmode="lin" valueType="num">
                                      <p:cBhvr>
                                        <p:cTn id="50" dur="1000" fill="hold"/>
                                        <p:tgtEl>
                                          <p:spTgt spid="16"/>
                                        </p:tgtEl>
                                        <p:attrNameLst>
                                          <p:attrName>ppt_x</p:attrName>
                                        </p:attrNameLst>
                                      </p:cBhvr>
                                      <p:tavLst>
                                        <p:tav tm="0">
                                          <p:val>
                                            <p:strVal val="#ppt_x"/>
                                          </p:val>
                                        </p:tav>
                                        <p:tav tm="100000">
                                          <p:val>
                                            <p:strVal val="#ppt_x"/>
                                          </p:val>
                                        </p:tav>
                                      </p:tavLst>
                                    </p:anim>
                                    <p:anim calcmode="lin" valueType="num">
                                      <p:cBhvr>
                                        <p:cTn id="51"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8"/>
                                        </p:tgtEl>
                                        <p:attrNameLst>
                                          <p:attrName>style.visibility</p:attrName>
                                        </p:attrNameLst>
                                      </p:cBhvr>
                                      <p:to>
                                        <p:strVal val="visible"/>
                                      </p:to>
                                    </p:set>
                                    <p:animEffect transition="in" filter="fade">
                                      <p:cBhvr>
                                        <p:cTn id="56" dur="1000"/>
                                        <p:tgtEl>
                                          <p:spTgt spid="8"/>
                                        </p:tgtEl>
                                      </p:cBhvr>
                                    </p:animEffect>
                                    <p:anim calcmode="lin" valueType="num">
                                      <p:cBhvr>
                                        <p:cTn id="57" dur="1000" fill="hold"/>
                                        <p:tgtEl>
                                          <p:spTgt spid="8"/>
                                        </p:tgtEl>
                                        <p:attrNameLst>
                                          <p:attrName>ppt_x</p:attrName>
                                        </p:attrNameLst>
                                      </p:cBhvr>
                                      <p:tavLst>
                                        <p:tav tm="0">
                                          <p:val>
                                            <p:strVal val="#ppt_x"/>
                                          </p:val>
                                        </p:tav>
                                        <p:tav tm="100000">
                                          <p:val>
                                            <p:strVal val="#ppt_x"/>
                                          </p:val>
                                        </p:tav>
                                      </p:tavLst>
                                    </p:anim>
                                    <p:anim calcmode="lin" valueType="num">
                                      <p:cBhvr>
                                        <p:cTn id="5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7" presetClass="entr" presetSubtype="0" fill="hold" nodeType="clickEffect">
                                  <p:stCondLst>
                                    <p:cond delay="0"/>
                                  </p:stCondLst>
                                  <p:childTnLst>
                                    <p:set>
                                      <p:cBhvr>
                                        <p:cTn id="62" dur="1" fill="hold">
                                          <p:stCondLst>
                                            <p:cond delay="0"/>
                                          </p:stCondLst>
                                        </p:cTn>
                                        <p:tgtEl>
                                          <p:spTgt spid="17"/>
                                        </p:tgtEl>
                                        <p:attrNameLst>
                                          <p:attrName>style.visibility</p:attrName>
                                        </p:attrNameLst>
                                      </p:cBhvr>
                                      <p:to>
                                        <p:strVal val="visible"/>
                                      </p:to>
                                    </p:set>
                                    <p:animEffect transition="in" filter="fade">
                                      <p:cBhvr>
                                        <p:cTn id="63" dur="1000"/>
                                        <p:tgtEl>
                                          <p:spTgt spid="17"/>
                                        </p:tgtEl>
                                      </p:cBhvr>
                                    </p:animEffect>
                                    <p:anim calcmode="lin" valueType="num">
                                      <p:cBhvr>
                                        <p:cTn id="64" dur="1000" fill="hold"/>
                                        <p:tgtEl>
                                          <p:spTgt spid="17"/>
                                        </p:tgtEl>
                                        <p:attrNameLst>
                                          <p:attrName>ppt_x</p:attrName>
                                        </p:attrNameLst>
                                      </p:cBhvr>
                                      <p:tavLst>
                                        <p:tav tm="0">
                                          <p:val>
                                            <p:strVal val="#ppt_x"/>
                                          </p:val>
                                        </p:tav>
                                        <p:tav tm="100000">
                                          <p:val>
                                            <p:strVal val="#ppt_x"/>
                                          </p:val>
                                        </p:tav>
                                      </p:tavLst>
                                    </p:anim>
                                    <p:anim calcmode="lin" valueType="num">
                                      <p:cBhvr>
                                        <p:cTn id="65"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7" presetClass="entr" presetSubtype="0" fill="hold" grpId="0" nodeType="clickEffect">
                                  <p:stCondLst>
                                    <p:cond delay="0"/>
                                  </p:stCondLst>
                                  <p:childTnLst>
                                    <p:set>
                                      <p:cBhvr>
                                        <p:cTn id="69" dur="1" fill="hold">
                                          <p:stCondLst>
                                            <p:cond delay="0"/>
                                          </p:stCondLst>
                                        </p:cTn>
                                        <p:tgtEl>
                                          <p:spTgt spid="9"/>
                                        </p:tgtEl>
                                        <p:attrNameLst>
                                          <p:attrName>style.visibility</p:attrName>
                                        </p:attrNameLst>
                                      </p:cBhvr>
                                      <p:to>
                                        <p:strVal val="visible"/>
                                      </p:to>
                                    </p:set>
                                    <p:animEffect transition="in" filter="fade">
                                      <p:cBhvr>
                                        <p:cTn id="70" dur="1000"/>
                                        <p:tgtEl>
                                          <p:spTgt spid="9"/>
                                        </p:tgtEl>
                                      </p:cBhvr>
                                    </p:animEffect>
                                    <p:anim calcmode="lin" valueType="num">
                                      <p:cBhvr>
                                        <p:cTn id="71" dur="1000" fill="hold"/>
                                        <p:tgtEl>
                                          <p:spTgt spid="9"/>
                                        </p:tgtEl>
                                        <p:attrNameLst>
                                          <p:attrName>ppt_x</p:attrName>
                                        </p:attrNameLst>
                                      </p:cBhvr>
                                      <p:tavLst>
                                        <p:tav tm="0">
                                          <p:val>
                                            <p:strVal val="#ppt_x"/>
                                          </p:val>
                                        </p:tav>
                                        <p:tav tm="100000">
                                          <p:val>
                                            <p:strVal val="#ppt_x"/>
                                          </p:val>
                                        </p:tav>
                                      </p:tavLst>
                                    </p:anim>
                                    <p:anim calcmode="lin" valueType="num">
                                      <p:cBhvr>
                                        <p:cTn id="7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7" presetClass="entr" presetSubtype="0" fill="hold" nodeType="clickEffect">
                                  <p:stCondLst>
                                    <p:cond delay="0"/>
                                  </p:stCondLst>
                                  <p:childTnLst>
                                    <p:set>
                                      <p:cBhvr>
                                        <p:cTn id="76" dur="1" fill="hold">
                                          <p:stCondLst>
                                            <p:cond delay="0"/>
                                          </p:stCondLst>
                                        </p:cTn>
                                        <p:tgtEl>
                                          <p:spTgt spid="18"/>
                                        </p:tgtEl>
                                        <p:attrNameLst>
                                          <p:attrName>style.visibility</p:attrName>
                                        </p:attrNameLst>
                                      </p:cBhvr>
                                      <p:to>
                                        <p:strVal val="visible"/>
                                      </p:to>
                                    </p:set>
                                    <p:animEffect transition="in" filter="fade">
                                      <p:cBhvr>
                                        <p:cTn id="77" dur="1000"/>
                                        <p:tgtEl>
                                          <p:spTgt spid="18"/>
                                        </p:tgtEl>
                                      </p:cBhvr>
                                    </p:animEffect>
                                    <p:anim calcmode="lin" valueType="num">
                                      <p:cBhvr>
                                        <p:cTn id="78" dur="1000" fill="hold"/>
                                        <p:tgtEl>
                                          <p:spTgt spid="18"/>
                                        </p:tgtEl>
                                        <p:attrNameLst>
                                          <p:attrName>ppt_x</p:attrName>
                                        </p:attrNameLst>
                                      </p:cBhvr>
                                      <p:tavLst>
                                        <p:tav tm="0">
                                          <p:val>
                                            <p:strVal val="#ppt_x"/>
                                          </p:val>
                                        </p:tav>
                                        <p:tav tm="100000">
                                          <p:val>
                                            <p:strVal val="#ppt_x"/>
                                          </p:val>
                                        </p:tav>
                                      </p:tavLst>
                                    </p:anim>
                                    <p:anim calcmode="lin" valueType="num">
                                      <p:cBhvr>
                                        <p:cTn id="7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7" presetClass="entr" presetSubtype="0" fill="hold" grpId="0" nodeType="clickEffect">
                                  <p:stCondLst>
                                    <p:cond delay="0"/>
                                  </p:stCondLst>
                                  <p:childTnLst>
                                    <p:set>
                                      <p:cBhvr>
                                        <p:cTn id="83" dur="1" fill="hold">
                                          <p:stCondLst>
                                            <p:cond delay="0"/>
                                          </p:stCondLst>
                                        </p:cTn>
                                        <p:tgtEl>
                                          <p:spTgt spid="10"/>
                                        </p:tgtEl>
                                        <p:attrNameLst>
                                          <p:attrName>style.visibility</p:attrName>
                                        </p:attrNameLst>
                                      </p:cBhvr>
                                      <p:to>
                                        <p:strVal val="visible"/>
                                      </p:to>
                                    </p:set>
                                    <p:animEffect transition="in" filter="fade">
                                      <p:cBhvr>
                                        <p:cTn id="84" dur="1000"/>
                                        <p:tgtEl>
                                          <p:spTgt spid="10"/>
                                        </p:tgtEl>
                                      </p:cBhvr>
                                    </p:animEffect>
                                    <p:anim calcmode="lin" valueType="num">
                                      <p:cBhvr>
                                        <p:cTn id="85" dur="1000" fill="hold"/>
                                        <p:tgtEl>
                                          <p:spTgt spid="10"/>
                                        </p:tgtEl>
                                        <p:attrNameLst>
                                          <p:attrName>ppt_x</p:attrName>
                                        </p:attrNameLst>
                                      </p:cBhvr>
                                      <p:tavLst>
                                        <p:tav tm="0">
                                          <p:val>
                                            <p:strVal val="#ppt_x"/>
                                          </p:val>
                                        </p:tav>
                                        <p:tav tm="100000">
                                          <p:val>
                                            <p:strVal val="#ppt_x"/>
                                          </p:val>
                                        </p:tav>
                                      </p:tavLst>
                                    </p:anim>
                                    <p:anim calcmode="lin" valueType="num">
                                      <p:cBhvr>
                                        <p:cTn id="8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7" presetClass="entr" presetSubtype="0" fill="hold" nodeType="clickEffect">
                                  <p:stCondLst>
                                    <p:cond delay="0"/>
                                  </p:stCondLst>
                                  <p:childTnLst>
                                    <p:set>
                                      <p:cBhvr>
                                        <p:cTn id="90" dur="1" fill="hold">
                                          <p:stCondLst>
                                            <p:cond delay="0"/>
                                          </p:stCondLst>
                                        </p:cTn>
                                        <p:tgtEl>
                                          <p:spTgt spid="19"/>
                                        </p:tgtEl>
                                        <p:attrNameLst>
                                          <p:attrName>style.visibility</p:attrName>
                                        </p:attrNameLst>
                                      </p:cBhvr>
                                      <p:to>
                                        <p:strVal val="visible"/>
                                      </p:to>
                                    </p:set>
                                    <p:animEffect transition="in" filter="fade">
                                      <p:cBhvr>
                                        <p:cTn id="91" dur="1000"/>
                                        <p:tgtEl>
                                          <p:spTgt spid="19"/>
                                        </p:tgtEl>
                                      </p:cBhvr>
                                    </p:animEffect>
                                    <p:anim calcmode="lin" valueType="num">
                                      <p:cBhvr>
                                        <p:cTn id="92" dur="1000" fill="hold"/>
                                        <p:tgtEl>
                                          <p:spTgt spid="19"/>
                                        </p:tgtEl>
                                        <p:attrNameLst>
                                          <p:attrName>ppt_x</p:attrName>
                                        </p:attrNameLst>
                                      </p:cBhvr>
                                      <p:tavLst>
                                        <p:tav tm="0">
                                          <p:val>
                                            <p:strVal val="#ppt_x"/>
                                          </p:val>
                                        </p:tav>
                                        <p:tav tm="100000">
                                          <p:val>
                                            <p:strVal val="#ppt_x"/>
                                          </p:val>
                                        </p:tav>
                                      </p:tavLst>
                                    </p:anim>
                                    <p:anim calcmode="lin" valueType="num">
                                      <p:cBhvr>
                                        <p:cTn id="9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7" presetClass="entr" presetSubtype="0" fill="hold" grpId="0" nodeType="clickEffect">
                                  <p:stCondLst>
                                    <p:cond delay="0"/>
                                  </p:stCondLst>
                                  <p:childTnLst>
                                    <p:set>
                                      <p:cBhvr>
                                        <p:cTn id="97" dur="1" fill="hold">
                                          <p:stCondLst>
                                            <p:cond delay="0"/>
                                          </p:stCondLst>
                                        </p:cTn>
                                        <p:tgtEl>
                                          <p:spTgt spid="11"/>
                                        </p:tgtEl>
                                        <p:attrNameLst>
                                          <p:attrName>style.visibility</p:attrName>
                                        </p:attrNameLst>
                                      </p:cBhvr>
                                      <p:to>
                                        <p:strVal val="visible"/>
                                      </p:to>
                                    </p:set>
                                    <p:animEffect transition="in" filter="fade">
                                      <p:cBhvr>
                                        <p:cTn id="98" dur="1000"/>
                                        <p:tgtEl>
                                          <p:spTgt spid="11"/>
                                        </p:tgtEl>
                                      </p:cBhvr>
                                    </p:animEffect>
                                    <p:anim calcmode="lin" valueType="num">
                                      <p:cBhvr>
                                        <p:cTn id="99" dur="1000" fill="hold"/>
                                        <p:tgtEl>
                                          <p:spTgt spid="11"/>
                                        </p:tgtEl>
                                        <p:attrNameLst>
                                          <p:attrName>ppt_x</p:attrName>
                                        </p:attrNameLst>
                                      </p:cBhvr>
                                      <p:tavLst>
                                        <p:tav tm="0">
                                          <p:val>
                                            <p:strVal val="#ppt_x"/>
                                          </p:val>
                                        </p:tav>
                                        <p:tav tm="100000">
                                          <p:val>
                                            <p:strVal val="#ppt_x"/>
                                          </p:val>
                                        </p:tav>
                                      </p:tavLst>
                                    </p:anim>
                                    <p:anim calcmode="lin" valueType="num">
                                      <p:cBhvr>
                                        <p:cTn id="10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7" presetClass="entr" presetSubtype="0" fill="hold" nodeType="clickEffect">
                                  <p:stCondLst>
                                    <p:cond delay="0"/>
                                  </p:stCondLst>
                                  <p:childTnLst>
                                    <p:set>
                                      <p:cBhvr>
                                        <p:cTn id="104" dur="1" fill="hold">
                                          <p:stCondLst>
                                            <p:cond delay="0"/>
                                          </p:stCondLst>
                                        </p:cTn>
                                        <p:tgtEl>
                                          <p:spTgt spid="20"/>
                                        </p:tgtEl>
                                        <p:attrNameLst>
                                          <p:attrName>style.visibility</p:attrName>
                                        </p:attrNameLst>
                                      </p:cBhvr>
                                      <p:to>
                                        <p:strVal val="visible"/>
                                      </p:to>
                                    </p:set>
                                    <p:animEffect transition="in" filter="fade">
                                      <p:cBhvr>
                                        <p:cTn id="105" dur="1000"/>
                                        <p:tgtEl>
                                          <p:spTgt spid="20"/>
                                        </p:tgtEl>
                                      </p:cBhvr>
                                    </p:animEffect>
                                    <p:anim calcmode="lin" valueType="num">
                                      <p:cBhvr>
                                        <p:cTn id="106" dur="1000" fill="hold"/>
                                        <p:tgtEl>
                                          <p:spTgt spid="20"/>
                                        </p:tgtEl>
                                        <p:attrNameLst>
                                          <p:attrName>ppt_x</p:attrName>
                                        </p:attrNameLst>
                                      </p:cBhvr>
                                      <p:tavLst>
                                        <p:tav tm="0">
                                          <p:val>
                                            <p:strVal val="#ppt_x"/>
                                          </p:val>
                                        </p:tav>
                                        <p:tav tm="100000">
                                          <p:val>
                                            <p:strVal val="#ppt_x"/>
                                          </p:val>
                                        </p:tav>
                                      </p:tavLst>
                                    </p:anim>
                                    <p:anim calcmode="lin" valueType="num">
                                      <p:cBhvr>
                                        <p:cTn id="107"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7" presetClass="entr" presetSubtype="0" fill="hold" grpId="0" nodeType="clickEffect">
                                  <p:stCondLst>
                                    <p:cond delay="0"/>
                                  </p:stCondLst>
                                  <p:childTnLst>
                                    <p:set>
                                      <p:cBhvr>
                                        <p:cTn id="111" dur="1" fill="hold">
                                          <p:stCondLst>
                                            <p:cond delay="0"/>
                                          </p:stCondLst>
                                        </p:cTn>
                                        <p:tgtEl>
                                          <p:spTgt spid="12"/>
                                        </p:tgtEl>
                                        <p:attrNameLst>
                                          <p:attrName>style.visibility</p:attrName>
                                        </p:attrNameLst>
                                      </p:cBhvr>
                                      <p:to>
                                        <p:strVal val="visible"/>
                                      </p:to>
                                    </p:set>
                                    <p:animEffect transition="in" filter="fade">
                                      <p:cBhvr>
                                        <p:cTn id="112" dur="1000"/>
                                        <p:tgtEl>
                                          <p:spTgt spid="12"/>
                                        </p:tgtEl>
                                      </p:cBhvr>
                                    </p:animEffect>
                                    <p:anim calcmode="lin" valueType="num">
                                      <p:cBhvr>
                                        <p:cTn id="113" dur="1000" fill="hold"/>
                                        <p:tgtEl>
                                          <p:spTgt spid="12"/>
                                        </p:tgtEl>
                                        <p:attrNameLst>
                                          <p:attrName>ppt_x</p:attrName>
                                        </p:attrNameLst>
                                      </p:cBhvr>
                                      <p:tavLst>
                                        <p:tav tm="0">
                                          <p:val>
                                            <p:strVal val="#ppt_x"/>
                                          </p:val>
                                        </p:tav>
                                        <p:tav tm="100000">
                                          <p:val>
                                            <p:strVal val="#ppt_x"/>
                                          </p:val>
                                        </p:tav>
                                      </p:tavLst>
                                    </p:anim>
                                    <p:anim calcmode="lin" valueType="num">
                                      <p:cBhvr>
                                        <p:cTn id="11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P spid="8" grpId="0" animBg="1"/>
      <p:bldP spid="9" grpId="0" animBg="1"/>
      <p:bldP spid="10" grpId="0" animBg="1"/>
      <p:bldP spid="11" grpId="0" animBg="1"/>
      <p:bldP spid="12"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080119"/>
          </a:xfrm>
        </p:spPr>
        <p:txBody>
          <a:bodyPr>
            <a:normAutofit fontScale="90000"/>
          </a:bodyPr>
          <a:lstStyle/>
          <a:p>
            <a:r>
              <a:rPr lang="it-IT" b="1" cap="all" dirty="0" smtClean="0"/>
              <a:t/>
            </a:r>
            <a:br>
              <a:rPr lang="it-IT" b="1" cap="all" dirty="0" smtClean="0"/>
            </a:br>
            <a:r>
              <a:rPr lang="it-IT" sz="3600" b="1" cap="all" dirty="0" smtClean="0">
                <a:solidFill>
                  <a:srgbClr val="FF0000"/>
                </a:solidFill>
              </a:rPr>
              <a:t>IMMIGRAZIONE</a:t>
            </a:r>
            <a:r>
              <a:rPr lang="it-IT" sz="3600" b="1" cap="all" dirty="0">
                <a:solidFill>
                  <a:srgbClr val="FF0000"/>
                </a:solidFill>
              </a:rPr>
              <a:t>, ACCOGLIENZA E INTEGRAZIONE</a:t>
            </a:r>
            <a:r>
              <a:rPr lang="it-IT" b="1" dirty="0">
                <a:solidFill>
                  <a:srgbClr val="FF0000"/>
                </a:solidFill>
              </a:rPr>
              <a:t/>
            </a:r>
            <a:br>
              <a:rPr lang="it-IT" b="1" dirty="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772816"/>
            <a:ext cx="8640960" cy="2880320"/>
          </a:xfrm>
          <a:solidFill>
            <a:schemeClr val="accent1">
              <a:lumMod val="20000"/>
              <a:lumOff val="80000"/>
            </a:schemeClr>
          </a:solidFill>
          <a:ln w="25400">
            <a:solidFill>
              <a:schemeClr val="accent1"/>
            </a:solidFill>
          </a:ln>
        </p:spPr>
        <p:txBody>
          <a:bodyPr>
            <a:noAutofit/>
          </a:bodyPr>
          <a:lstStyle/>
          <a:p>
            <a:pPr algn="just"/>
            <a:r>
              <a:rPr lang="it-IT" sz="2000" b="1" dirty="0" smtClean="0">
                <a:solidFill>
                  <a:srgbClr val="FF0000"/>
                </a:solidFill>
              </a:rPr>
              <a:t>Per tornare all’appello del presidente Mattarella</a:t>
            </a:r>
            <a:r>
              <a:rPr lang="it-IT" sz="2000" dirty="0" smtClean="0">
                <a:solidFill>
                  <a:schemeClr val="tx1"/>
                </a:solidFill>
              </a:rPr>
              <a:t>, eco italiana del più generico </a:t>
            </a:r>
            <a:r>
              <a:rPr lang="it-IT" sz="2000" b="1" dirty="0" smtClean="0">
                <a:solidFill>
                  <a:schemeClr val="tx1"/>
                </a:solidFill>
              </a:rPr>
              <a:t>Global Compact </a:t>
            </a:r>
            <a:r>
              <a:rPr lang="it-IT" sz="2000" b="1" dirty="0" err="1" smtClean="0">
                <a:solidFill>
                  <a:schemeClr val="tx1"/>
                </a:solidFill>
              </a:rPr>
              <a:t>for</a:t>
            </a:r>
            <a:r>
              <a:rPr lang="it-IT" sz="2000" b="1" dirty="0" smtClean="0">
                <a:solidFill>
                  <a:schemeClr val="tx1"/>
                </a:solidFill>
              </a:rPr>
              <a:t> </a:t>
            </a:r>
            <a:r>
              <a:rPr lang="it-IT" sz="2000" b="1" dirty="0" err="1" smtClean="0">
                <a:solidFill>
                  <a:schemeClr val="tx1"/>
                </a:solidFill>
              </a:rPr>
              <a:t>Migration</a:t>
            </a:r>
            <a:r>
              <a:rPr lang="it-IT" sz="2000" b="1" dirty="0" smtClean="0">
                <a:solidFill>
                  <a:schemeClr val="tx1"/>
                </a:solidFill>
              </a:rPr>
              <a:t> dell’ONU</a:t>
            </a:r>
            <a:r>
              <a:rPr lang="it-IT" sz="2000" dirty="0" smtClean="0">
                <a:solidFill>
                  <a:schemeClr val="tx1"/>
                </a:solidFill>
              </a:rPr>
              <a:t>, manifesto </a:t>
            </a:r>
            <a:r>
              <a:rPr lang="it-IT" sz="2000" dirty="0" err="1" smtClean="0">
                <a:solidFill>
                  <a:schemeClr val="tx1"/>
                </a:solidFill>
              </a:rPr>
              <a:t>globalista</a:t>
            </a:r>
            <a:r>
              <a:rPr lang="it-IT" sz="2000" dirty="0" smtClean="0">
                <a:solidFill>
                  <a:schemeClr val="tx1"/>
                </a:solidFill>
              </a:rPr>
              <a:t>, è evidente che ad avere un peso determinante nella politica d’immigrazione devono essere i numeri dell’accoglienza, il livello della possibile integrazione, la potenziale assimilazione (che varia a seconda del paese di provenienza), e le condizioni del paese ospitante. </a:t>
            </a:r>
          </a:p>
          <a:p>
            <a:pPr algn="just"/>
            <a:r>
              <a:rPr lang="it-IT" sz="2000" b="1" dirty="0" smtClean="0">
                <a:solidFill>
                  <a:srgbClr val="FF0000"/>
                </a:solidFill>
              </a:rPr>
              <a:t>Le classi meno abbienti </a:t>
            </a:r>
            <a:r>
              <a:rPr lang="it-IT" sz="2000" dirty="0" smtClean="0">
                <a:solidFill>
                  <a:schemeClr val="tx1"/>
                </a:solidFill>
              </a:rPr>
              <a:t>potrebbero altrimenti risentire del trattamento preferenziale riservato ai nuovi venuti, creando insofferenza, senso di abbandono, o addirittura rigenerando razzismo, come teme il presidente. </a:t>
            </a:r>
            <a:endParaRPr lang="it-IT" sz="2000" dirty="0">
              <a:solidFill>
                <a:schemeClr val="tx1"/>
              </a:solidFill>
            </a:endParaRPr>
          </a:p>
        </p:txBody>
      </p:sp>
      <p:sp>
        <p:nvSpPr>
          <p:cNvPr id="5" name="Segnaposto data 4"/>
          <p:cNvSpPr>
            <a:spLocks noGrp="1"/>
          </p:cNvSpPr>
          <p:nvPr>
            <p:ph type="dt" sz="half" idx="10"/>
          </p:nvPr>
        </p:nvSpPr>
        <p:spPr/>
        <p:txBody>
          <a:bodyPr/>
          <a:lstStyle/>
          <a:p>
            <a:fld id="{42060E1D-248A-4DC7-BF9D-595CDFC28CC1}" type="datetime1">
              <a:rPr lang="it-IT" smtClean="0"/>
              <a:pPr/>
              <a:t>12/12/2019</a:t>
            </a:fld>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8</a:t>
            </a:fld>
            <a:endParaRPr lang="it-IT"/>
          </a:p>
        </p:txBody>
      </p:sp>
      <p:sp>
        <p:nvSpPr>
          <p:cNvPr id="7" name="CasellaDiTesto 6"/>
          <p:cNvSpPr txBox="1"/>
          <p:nvPr/>
        </p:nvSpPr>
        <p:spPr>
          <a:xfrm>
            <a:off x="251520" y="1124744"/>
            <a:ext cx="8640960" cy="461665"/>
          </a:xfrm>
          <a:prstGeom prst="rect">
            <a:avLst/>
          </a:prstGeom>
          <a:noFill/>
        </p:spPr>
        <p:txBody>
          <a:bodyPr wrap="square" rtlCol="0">
            <a:spAutoFit/>
          </a:bodyPr>
          <a:lstStyle/>
          <a:p>
            <a:pPr algn="ctr"/>
            <a:r>
              <a:rPr lang="it-IT" sz="2400" b="1" dirty="0" smtClean="0">
                <a:solidFill>
                  <a:srgbClr val="0070C0"/>
                </a:solidFill>
              </a:rPr>
              <a:t>Il peso determinante </a:t>
            </a:r>
            <a:r>
              <a:rPr lang="it-IT" sz="2400" b="1" smtClean="0">
                <a:solidFill>
                  <a:srgbClr val="0070C0"/>
                </a:solidFill>
              </a:rPr>
              <a:t>dei numeri </a:t>
            </a:r>
            <a:r>
              <a:rPr lang="it-IT" sz="2400" b="1" dirty="0" smtClean="0">
                <a:solidFill>
                  <a:srgbClr val="0070C0"/>
                </a:solidFill>
              </a:rPr>
              <a:t>dell’accoglienza</a:t>
            </a:r>
            <a:endParaRPr lang="it-IT" sz="2400" b="1" dirty="0">
              <a:solidFill>
                <a:srgbClr val="0070C0"/>
              </a:solidFill>
            </a:endParaRPr>
          </a:p>
        </p:txBody>
      </p:sp>
      <p:pic>
        <p:nvPicPr>
          <p:cNvPr id="7170" name="Picture 2" descr="C:\Users\Master\Desktop\Immigrati\i3.jpg"/>
          <p:cNvPicPr>
            <a:picLocks noChangeAspect="1" noChangeArrowheads="1"/>
          </p:cNvPicPr>
          <p:nvPr/>
        </p:nvPicPr>
        <p:blipFill>
          <a:blip r:embed="rId2" cstate="print"/>
          <a:srcRect/>
          <a:stretch>
            <a:fillRect/>
          </a:stretch>
        </p:blipFill>
        <p:spPr bwMode="auto">
          <a:xfrm>
            <a:off x="3059832" y="4797152"/>
            <a:ext cx="2850654" cy="1900436"/>
          </a:xfrm>
          <a:prstGeom prst="rect">
            <a:avLst/>
          </a:prstGeom>
          <a:noFill/>
          <a:ln w="25400">
            <a:solidFill>
              <a:schemeClr val="accent1">
                <a:shade val="95000"/>
                <a:satMod val="105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7170"/>
                                        </p:tgtEl>
                                        <p:attrNameLst>
                                          <p:attrName>style.visibility</p:attrName>
                                        </p:attrNameLst>
                                      </p:cBhvr>
                                      <p:to>
                                        <p:strVal val="visible"/>
                                      </p:to>
                                    </p:set>
                                    <p:animEffect transition="in" filter="wheel(4)">
                                      <p:cBhvr>
                                        <p:cTn id="14" dur="2000"/>
                                        <p:tgtEl>
                                          <p:spTgt spid="7170"/>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080119"/>
          </a:xfrm>
        </p:spPr>
        <p:txBody>
          <a:bodyPr>
            <a:normAutofit fontScale="90000"/>
          </a:bodyPr>
          <a:lstStyle/>
          <a:p>
            <a:r>
              <a:rPr lang="it-IT" b="1" cap="all" dirty="0" smtClean="0"/>
              <a:t/>
            </a:r>
            <a:br>
              <a:rPr lang="it-IT" b="1" cap="all" dirty="0" smtClean="0"/>
            </a:br>
            <a:r>
              <a:rPr lang="it-IT" sz="3600" b="1" cap="all" dirty="0" smtClean="0">
                <a:solidFill>
                  <a:srgbClr val="FF0000"/>
                </a:solidFill>
              </a:rPr>
              <a:t>IMMIGRAZIONE</a:t>
            </a:r>
            <a:r>
              <a:rPr lang="it-IT" sz="3600" b="1" cap="all" dirty="0">
                <a:solidFill>
                  <a:srgbClr val="FF0000"/>
                </a:solidFill>
              </a:rPr>
              <a:t>, ACCOGLIENZA E INTEGRAZIONE</a:t>
            </a:r>
            <a:r>
              <a:rPr lang="it-IT" b="1" dirty="0">
                <a:solidFill>
                  <a:srgbClr val="FF0000"/>
                </a:solidFill>
              </a:rPr>
              <a:t/>
            </a:r>
            <a:br>
              <a:rPr lang="it-IT" b="1" dirty="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772816"/>
            <a:ext cx="8640960" cy="2952328"/>
          </a:xfrm>
          <a:solidFill>
            <a:schemeClr val="accent1">
              <a:lumMod val="20000"/>
              <a:lumOff val="80000"/>
            </a:schemeClr>
          </a:solidFill>
          <a:ln w="25400">
            <a:solidFill>
              <a:schemeClr val="accent1"/>
            </a:solidFill>
          </a:ln>
        </p:spPr>
        <p:txBody>
          <a:bodyPr>
            <a:noAutofit/>
          </a:bodyPr>
          <a:lstStyle/>
          <a:p>
            <a:pPr algn="just"/>
            <a:r>
              <a:rPr lang="it-IT" sz="2000" b="1" dirty="0" smtClean="0">
                <a:solidFill>
                  <a:srgbClr val="FF0000"/>
                </a:solidFill>
              </a:rPr>
              <a:t>Facile comprendere dove sfocerebbe </a:t>
            </a:r>
            <a:r>
              <a:rPr lang="it-IT" sz="2000" dirty="0" smtClean="0">
                <a:solidFill>
                  <a:schemeClr val="tx1"/>
                </a:solidFill>
              </a:rPr>
              <a:t>lo sdegno di milioni di giovani disoccupati, la rabbia dei terremotati bisognosi ma ignorati, la delusione di padri di famiglia senza lavoro, qualora le priorità del governo fossero malriposte.</a:t>
            </a:r>
          </a:p>
          <a:p>
            <a:pPr algn="just"/>
            <a:r>
              <a:rPr lang="it-IT" sz="2000" b="1" dirty="0" smtClean="0">
                <a:solidFill>
                  <a:srgbClr val="FF0000"/>
                </a:solidFill>
              </a:rPr>
              <a:t>È imperativo quindi sottolineare </a:t>
            </a:r>
            <a:r>
              <a:rPr lang="it-IT" sz="2000" dirty="0" smtClean="0">
                <a:solidFill>
                  <a:schemeClr val="tx1"/>
                </a:solidFill>
              </a:rPr>
              <a:t>che </a:t>
            </a:r>
            <a:r>
              <a:rPr lang="it-IT" sz="2000" b="1" dirty="0" smtClean="0">
                <a:solidFill>
                  <a:schemeClr val="tx1"/>
                </a:solidFill>
              </a:rPr>
              <a:t>accoglienza e inclusione sociale devono essere riservate ai veri profughi</a:t>
            </a:r>
            <a:r>
              <a:rPr lang="it-IT" sz="2000" dirty="0" smtClean="0">
                <a:solidFill>
                  <a:schemeClr val="tx1"/>
                </a:solidFill>
              </a:rPr>
              <a:t> (una percentuale minima, nel caso dell’Italia), tenendo presente che anch’esse sono possibili solo limitatamente alle risorse disponibili. </a:t>
            </a:r>
          </a:p>
          <a:p>
            <a:pPr algn="just"/>
            <a:r>
              <a:rPr lang="it-IT" sz="2000" b="1" dirty="0" smtClean="0">
                <a:solidFill>
                  <a:srgbClr val="FF0000"/>
                </a:solidFill>
              </a:rPr>
              <a:t>L’Italia, purtroppo </a:t>
            </a:r>
            <a:r>
              <a:rPr lang="it-IT" sz="2000" dirty="0" smtClean="0">
                <a:solidFill>
                  <a:schemeClr val="tx1"/>
                </a:solidFill>
              </a:rPr>
              <a:t>al momento non è nelle condizioni migliori nemmeno per gestire l’immigrazione legale.</a:t>
            </a:r>
            <a:endParaRPr lang="it-IT" sz="2000" dirty="0"/>
          </a:p>
        </p:txBody>
      </p:sp>
      <p:sp>
        <p:nvSpPr>
          <p:cNvPr id="5" name="Segnaposto data 4"/>
          <p:cNvSpPr>
            <a:spLocks noGrp="1"/>
          </p:cNvSpPr>
          <p:nvPr>
            <p:ph type="dt" sz="half" idx="10"/>
          </p:nvPr>
        </p:nvSpPr>
        <p:spPr/>
        <p:txBody>
          <a:bodyPr/>
          <a:lstStyle/>
          <a:p>
            <a:fld id="{7C0404EF-14EC-4C1C-A9E2-2FDC142942E0}" type="datetime1">
              <a:rPr lang="it-IT" smtClean="0"/>
              <a:pPr/>
              <a:t>12/12/2019</a:t>
            </a:fld>
            <a:endParaRPr lang="it-IT"/>
          </a:p>
        </p:txBody>
      </p:sp>
      <p:sp>
        <p:nvSpPr>
          <p:cNvPr id="6" name="Segnaposto numero diapositiva 5"/>
          <p:cNvSpPr>
            <a:spLocks noGrp="1"/>
          </p:cNvSpPr>
          <p:nvPr>
            <p:ph type="sldNum" sz="quarter" idx="12"/>
          </p:nvPr>
        </p:nvSpPr>
        <p:spPr/>
        <p:txBody>
          <a:bodyPr/>
          <a:lstStyle/>
          <a:p>
            <a:fld id="{81D39480-9D37-4756-B1E8-EE84A80B5729}" type="slidenum">
              <a:rPr lang="it-IT" smtClean="0"/>
              <a:pPr/>
              <a:t>9</a:t>
            </a:fld>
            <a:endParaRPr lang="it-IT"/>
          </a:p>
        </p:txBody>
      </p:sp>
      <p:sp>
        <p:nvSpPr>
          <p:cNvPr id="7" name="CasellaDiTesto 6"/>
          <p:cNvSpPr txBox="1"/>
          <p:nvPr/>
        </p:nvSpPr>
        <p:spPr>
          <a:xfrm>
            <a:off x="971600" y="1124744"/>
            <a:ext cx="7200800" cy="461665"/>
          </a:xfrm>
          <a:prstGeom prst="rect">
            <a:avLst/>
          </a:prstGeom>
          <a:noFill/>
        </p:spPr>
        <p:txBody>
          <a:bodyPr wrap="square" rtlCol="0">
            <a:spAutoFit/>
          </a:bodyPr>
          <a:lstStyle/>
          <a:p>
            <a:pPr algn="ctr"/>
            <a:r>
              <a:rPr lang="it-IT" sz="2400" b="1" dirty="0" smtClean="0">
                <a:solidFill>
                  <a:srgbClr val="0070C0"/>
                </a:solidFill>
              </a:rPr>
              <a:t>Accoglienza limitata alle risorse disponibili</a:t>
            </a:r>
            <a:endParaRPr lang="it-IT" sz="2400" b="1" dirty="0">
              <a:solidFill>
                <a:srgbClr val="0070C0"/>
              </a:solidFill>
            </a:endParaRPr>
          </a:p>
        </p:txBody>
      </p:sp>
      <p:pic>
        <p:nvPicPr>
          <p:cNvPr id="8194" name="Picture 2" descr="C:\Users\Master\Desktop\Immigrati\i7.jpg"/>
          <p:cNvPicPr>
            <a:picLocks noChangeAspect="1" noChangeArrowheads="1"/>
          </p:cNvPicPr>
          <p:nvPr/>
        </p:nvPicPr>
        <p:blipFill>
          <a:blip r:embed="rId2" cstate="print"/>
          <a:srcRect/>
          <a:stretch>
            <a:fillRect/>
          </a:stretch>
        </p:blipFill>
        <p:spPr bwMode="auto">
          <a:xfrm>
            <a:off x="3203848" y="4869160"/>
            <a:ext cx="2619375" cy="1743075"/>
          </a:xfrm>
          <a:prstGeom prst="rect">
            <a:avLst/>
          </a:prstGeom>
          <a:noFill/>
          <a:ln w="25400">
            <a:solidFill>
              <a:schemeClr val="accent1">
                <a:shade val="95000"/>
                <a:satMod val="105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8194"/>
                                        </p:tgtEl>
                                        <p:attrNameLst>
                                          <p:attrName>style.visibility</p:attrName>
                                        </p:attrNameLst>
                                      </p:cBhvr>
                                      <p:to>
                                        <p:strVal val="visible"/>
                                      </p:to>
                                    </p:set>
                                    <p:animEffect transition="in" filter="wheel(4)">
                                      <p:cBhvr>
                                        <p:cTn id="14" dur="2000"/>
                                        <p:tgtEl>
                                          <p:spTgt spid="8194"/>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1000"/>
                                        <p:tgtEl>
                                          <p:spTgt spid="3">
                                            <p:txEl>
                                              <p:pRg st="2" end="2"/>
                                            </p:txEl>
                                          </p:spTgt>
                                        </p:tgtEl>
                                      </p:cBhvr>
                                    </p:animEffect>
                                    <p:anim calcmode="lin" valueType="num">
                                      <p:cBhvr>
                                        <p:cTn id="3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TotalTime>
  <Words>1983</Words>
  <Application>Microsoft Office PowerPoint</Application>
  <PresentationFormat>Presentazione su schermo (4:3)</PresentationFormat>
  <Paragraphs>225</Paragraphs>
  <Slides>34</Slides>
  <Notes>0</Notes>
  <HiddenSlides>0</HiddenSlides>
  <MMClips>0</MMClips>
  <ScaleCrop>false</ScaleCrop>
  <HeadingPairs>
    <vt:vector size="4" baseType="variant">
      <vt:variant>
        <vt:lpstr>Tema</vt:lpstr>
      </vt:variant>
      <vt:variant>
        <vt:i4>1</vt:i4>
      </vt:variant>
      <vt:variant>
        <vt:lpstr>Titoli diapositive</vt:lpstr>
      </vt:variant>
      <vt:variant>
        <vt:i4>34</vt:i4>
      </vt:variant>
    </vt:vector>
  </HeadingPairs>
  <TitlesOfParts>
    <vt:vector size="35" baseType="lpstr">
      <vt:lpstr>Tema di Office</vt:lpstr>
      <vt:lpstr> IMMIGRAZIONE, ACCOGLIENZA E INTEGRAZIONE </vt:lpstr>
      <vt:lpstr> IMMIGRAZIONE, ACCOGLIENZA E INTEGRAZIONE </vt:lpstr>
      <vt:lpstr> IMMIGRAZIONE, ACCOGLIENZA E INTEGRAZIONE </vt:lpstr>
      <vt:lpstr> IMMIGRAZIONE, ACCOGLIENZA E INTEGRAZIONE </vt:lpstr>
      <vt:lpstr> IMMIGRAZIONE, ACCOGLIENZA E INTEGRAZIONE </vt:lpstr>
      <vt:lpstr> IMMIGRAZIONE, ACCOGLIENZA E INTEGRAZIONE </vt:lpstr>
      <vt:lpstr> IMMIGRAZIONE, ACCOGLIENZA E INTEGRAZIONE </vt:lpstr>
      <vt:lpstr> IMMIGRAZIONE, ACCOGLIENZA E INTEGRAZIONE </vt:lpstr>
      <vt:lpstr> IMMIGRAZIONE, ACCOGLIENZA E INTEGRAZIONE </vt:lpstr>
      <vt:lpstr> IMMIGRAZIONE, ACCOGLIENZA E INTEGRAZIONE </vt:lpstr>
      <vt:lpstr> IMMIGRAZIONE, ACCOGLIENZA E INTEGRAZIONE </vt:lpstr>
      <vt:lpstr> IMMIGRAZIONE, ACCOGLIENZA E INTEGRAZIONE </vt:lpstr>
      <vt:lpstr> IMMIGRAZIONE, ACCOGLIENZA E INTEGRAZIONE </vt:lpstr>
      <vt:lpstr> IMMIGRAZIONE, ACCOGLIENZA E INTEGRAZIONE </vt:lpstr>
      <vt:lpstr> IMMIGRAZIONE, ACCOGLIENZA E INTEGRAZIONE </vt:lpstr>
      <vt:lpstr> IMMIGRAZIONE, ACCOGLIENZA E INTEGRAZIONE </vt:lpstr>
      <vt:lpstr> IMMIGRAZIONE, ACCOGLIENZA E INTEGRAZIONE </vt:lpstr>
      <vt:lpstr> IMMIGRAZIONE, ACCOGLIENZA E INTEGRAZIONE </vt:lpstr>
      <vt:lpstr> IMMIGRAZIONE, ACCOGLIENZA E INTEGRAZIONE </vt:lpstr>
      <vt:lpstr> IMMIGRAZIONE, ACCOGLIENZA E INTEGRAZIONE </vt:lpstr>
      <vt:lpstr> IMMIGRAZIONE, ACCOGLIENZA E INTEGRAZIONE </vt:lpstr>
      <vt:lpstr> IMMIGRAZIONE, ACCOGLIENZA E INTEGRAZIONE </vt:lpstr>
      <vt:lpstr> IMMIGRAZIONE, ACCOGLIENZA E INTEGRAZIONE </vt:lpstr>
      <vt:lpstr> IMMIGRAZIONE, ACCOGLIENZA E INTEGRAZIONE </vt:lpstr>
      <vt:lpstr> IMMIGRAZIONE, ACCOGLIENZA E INTEGRAZIONE </vt:lpstr>
      <vt:lpstr> IMMIGRAZIONE, ACCOGLIENZA E INTEGRAZIONE </vt:lpstr>
      <vt:lpstr> IMMIGRAZIONE, ACCOGLIENZA E INTEGRAZIONE </vt:lpstr>
      <vt:lpstr> IMMIGRAZIONE, ACCOGLIENZA E INTEGRAZIONE </vt:lpstr>
      <vt:lpstr> IMMIGRAZIONE, ACCOGLIENZA E INTEGRAZIONE </vt:lpstr>
      <vt:lpstr> IMMIGRAZIONE, ACCOGLIENZA E INTEGRAZIONE </vt:lpstr>
      <vt:lpstr> IMMIGRAZIONE, ACCOGLIENZA E INTEGRAZIONE </vt:lpstr>
      <vt:lpstr> IMMIGRAZIONE, ACCOGLIENZA E INTEGRAZIONE </vt:lpstr>
      <vt:lpstr> IMMIGRAZIONE, ACCOGLIENZA E INTEGRAZIONE </vt:lpstr>
      <vt:lpstr> IMMIGRAZIONE, ACCOGLIENZA E INTEGRAZIONE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IMMIGRAZIONE, ACCOGLIENZA E INTEGRAZIONE </dc:title>
  <dc:creator>Francesco Cannizzaro</dc:creator>
  <cp:lastModifiedBy>Master</cp:lastModifiedBy>
  <cp:revision>31</cp:revision>
  <dcterms:created xsi:type="dcterms:W3CDTF">2019-11-17T12:24:15Z</dcterms:created>
  <dcterms:modified xsi:type="dcterms:W3CDTF">2019-12-12T12:21:37Z</dcterms:modified>
</cp:coreProperties>
</file>